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4" roundtripDataSignature="AMtx7mg/BIlLB8z848gBQWccXaxmzMjrA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eologic_time_scale" TargetMode="External"/><Relationship Id="rId3" Type="http://schemas.openxmlformats.org/officeDocument/2006/relationships/hyperlink" Target="https://en.wikipedia.org/wiki/Mediterranean_Ridg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yJYGtHR8SiiXWd6R7QKtLDPTq3ylWEmYHjwD8iW_SNc/edit#slide=id.g2eb587680a8_0_20"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iretit986m5EOL92UIf07UHQ-BGB5dkL/edit?usp=sharing&amp;ouid=105842431565169409843&amp;rtpof=true&amp;sd=true" TargetMode="External"/><Relationship Id="rId3" Type="http://schemas.openxmlformats.org/officeDocument/2006/relationships/hyperlink" Target="https://docs.github.com/en/get-started/start-your-journey/creating-an-account-on-github" TargetMode="External"/><Relationship Id="rId4" Type="http://schemas.openxmlformats.org/officeDocument/2006/relationships/hyperlink" Target="https://github.com/login" TargetMode="External"/><Relationship Id="rId5" Type="http://schemas.openxmlformats.org/officeDocument/2006/relationships/hyperlink" Target="https://github.com/nsdf-fabric/NSDF_Tutorial/blob/main/README.md#prerequisites" TargetMode="External"/><Relationship Id="rId6" Type="http://schemas.openxmlformats.org/officeDocument/2006/relationships/hyperlink" Target="https://github.com/nsdf-fabric/NSDF_Tutorial" TargetMode="External"/><Relationship Id="rId7" Type="http://schemas.openxmlformats.org/officeDocument/2006/relationships/hyperlink" Target="https://codespaces.new/nsdf-fabric/NSDF_Tutorial"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adf354824_0_2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eadf35482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adf354824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adf35482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Collaborators</a:t>
            </a:r>
            <a:r>
              <a:rPr lang="en-US"/>
              <a:t> at Univerisity of Utah in conjunction with </a:t>
            </a:r>
            <a:r>
              <a:rPr lang="en-US"/>
              <a:t>researchers at  NASA Ames Research Center and NASA Jet Propulsion Lab, have built several application-specific dashboards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This region-specific approach allows scientists to observe how atmospheric conditions such as temperature and pressure gradients influence oceanic currents, salinity levels, and vertical velocities, and vice versa.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Figure~\ref{fig:gulf_usecase} shows how an investigation into an </a:t>
            </a:r>
            <a:endParaRPr>
              <a:solidFill>
                <a:schemeClr val="dk1"/>
              </a:solidFill>
            </a:endParaRPr>
          </a:p>
          <a:p>
            <a:pPr indent="0" lvl="0" marL="0" rtl="0" algn="l">
              <a:spcBef>
                <a:spcPts val="0"/>
              </a:spcBef>
              <a:spcAft>
                <a:spcPts val="0"/>
              </a:spcAft>
              <a:buNone/>
            </a:pPr>
            <a:r>
              <a:rPr lang="en-US">
                <a:solidFill>
                  <a:schemeClr val="dk1"/>
                </a:solidFill>
              </a:rPr>
              <a:t> interesting wave pattern observed in the plots of sensible and latent heat flux (middle)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examination of the associated vertical slices l</a:t>
            </a:r>
            <a:r>
              <a:rPr b="1" lang="en-US">
                <a:solidFill>
                  <a:schemeClr val="dk1"/>
                </a:solidFill>
              </a:rPr>
              <a:t>ed the ocean scientists to find that the wave pattern was trapped within the atmospheric boundary layer</a:t>
            </a:r>
            <a:r>
              <a:rPr lang="en-US">
                <a:solidFill>
                  <a:schemeClr val="dk1"/>
                </a:solidFill>
              </a:rPr>
              <a:t> (left) and </a:t>
            </a:r>
            <a:r>
              <a:rPr b="1" lang="en-US">
                <a:solidFill>
                  <a:schemeClr val="dk1"/>
                </a:solidFill>
              </a:rPr>
              <a:t>did not extend above the boundary layer</a:t>
            </a:r>
            <a:r>
              <a:rPr lang="en-US">
                <a:solidFill>
                  <a:schemeClr val="dk1"/>
                </a:solidFill>
              </a:rPr>
              <a:t>, as previously thought.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f1ec871672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f1ec87167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dashboards allow users to pick the time slices and resolution and explore the data interactively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4026a700a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74026a70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This region-specific approach allows scientists to observe how atmospheric conditions such as temperature and pressure gradients influence oceanic currents, salinity levels, and vertical velocities, and vice versa. Figure~\ref{fig:gulf_usecase} shows how an investigation into an </a:t>
            </a:r>
            <a:endParaRPr/>
          </a:p>
          <a:p>
            <a:pPr indent="0" lvl="0" marL="0" rtl="0" algn="l">
              <a:spcBef>
                <a:spcPts val="0"/>
              </a:spcBef>
              <a:spcAft>
                <a:spcPts val="0"/>
              </a:spcAft>
              <a:buClr>
                <a:schemeClr val="dk1"/>
              </a:buClr>
              <a:buSzPts val="1100"/>
              <a:buFont typeface="Arial"/>
              <a:buNone/>
            </a:pPr>
            <a:r>
              <a:rPr lang="en-US"/>
              <a:t> interesting wave pattern observed in the plots of sensible and latent heat flux (middle) and examination of the associated vertical slices led the ocean scientists to find that the wave pattern was trapped within the atmospheric boundary layer (left) and did not extend above the boundary layer, as previously thought.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f589af30b4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f589af30b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2800">
                <a:solidFill>
                  <a:schemeClr val="dk1"/>
                </a:solidFill>
              </a:rPr>
              <a:t>Strait of Gibraltar closes again (which is likely to happen in the near future in </a:t>
            </a:r>
            <a:r>
              <a:rPr lang="en-US" sz="2800" u="sng">
                <a:solidFill>
                  <a:srgbClr val="9454C3"/>
                </a:solidFill>
                <a:hlinkClick r:id="rId2">
                  <a:extLst>
                    <a:ext uri="{A12FA001-AC4F-418D-AE19-62706E023703}">
                      <ahyp:hlinkClr val="tx"/>
                    </a:ext>
                  </a:extLst>
                </a:hlinkClick>
              </a:rPr>
              <a:t>geological time</a:t>
            </a:r>
            <a:r>
              <a:rPr lang="en-US" sz="2800">
                <a:solidFill>
                  <a:schemeClr val="dk1"/>
                </a:solidFill>
              </a:rPr>
              <a:t>), the Mediterranean would mostly evaporate in about a thousand years, after which continued northward movement of Africa </a:t>
            </a:r>
            <a:r>
              <a:rPr lang="en-US" sz="2800" u="sng">
                <a:solidFill>
                  <a:srgbClr val="9454C3"/>
                </a:solidFill>
                <a:hlinkClick r:id="rId3">
                  <a:extLst>
                    <a:ext uri="{A12FA001-AC4F-418D-AE19-62706E023703}">
                      <ahyp:hlinkClr val="tx"/>
                    </a:ext>
                  </a:extLst>
                </a:hlinkClick>
              </a:rPr>
              <a:t>may obliterate the Mediterranean altogether</a:t>
            </a:r>
            <a:r>
              <a:rPr lang="en-US" sz="2800">
                <a:solidFill>
                  <a:schemeClr val="dk1"/>
                </a:solidFill>
              </a:rPr>
              <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eadf354824_0_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eadf354824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Our dashboard addresses this challenge by offering progressive visualization capabilities and allows scientists to explore the data seamlessly through an intuitive interface.</a:t>
            </a:r>
            <a:endParaRPr/>
          </a:p>
          <a:p>
            <a:pPr indent="0" lvl="0" marL="0" rtl="0" algn="l">
              <a:spcBef>
                <a:spcPts val="0"/>
              </a:spcBef>
              <a:spcAft>
                <a:spcPts val="0"/>
              </a:spcAft>
              <a:buClr>
                <a:schemeClr val="dk1"/>
              </a:buClr>
              <a:buSzPts val="1100"/>
              <a:buFont typeface="Arial"/>
              <a:buNone/>
            </a:pPr>
            <a:r>
              <a:rPr lang="en-US"/>
              <a:t>For example, this recording of our dashboards shows the interesting phenomenon of water circulation around the Mediterranean region. The less saline water from the Atlantic Ocean passes through the Strait of Gibraltar and starts moving eastward. As the water moves east and the evaporation continues, the salinity tends to increase and starts sinking. Oceanographers and climate scientists worldwide have studied this interesting phenomenon, but no tool has ever allowed its interactive illustration on real data to the general public until now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In the next hands on activity, you will be able to explore the same petascale data by accessing data stored in the cloud thanks to Seal Storage, convert it to OpenViSUS’s IDX format and then load it into a NumPy array.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Please head back to Codespaces you used for the first hands on activity.</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f0dcff4aa8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f0dcff4aa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 code spaces, please select Session III (3)</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f0dcff4aa8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f0dcff4aa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select the 00_Tutorial file for Session III (3)</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8328f9f253_1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28328f9f253_1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f0dcff4aa8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f0dcff4aa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&lt; Give introduction again to on how to run the sections by clicking on the “play” arrow on the left hand side &gt;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&lt;&lt;&lt;  Now switch over to code spaces and run through the hands on tutorial with them &gt;&gt;&gt;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a38705bac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6a38705bac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f16b9ebbf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f16b9ebb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Our dashboard addresses this challenge by offering progressive visualization capabilities and allows scientists to explore the data seamlessly through an intuitive interface.</a:t>
            </a:r>
            <a:endParaRPr/>
          </a:p>
          <a:p>
            <a:pPr indent="0" lvl="0" marL="0" rtl="0" algn="l">
              <a:spcBef>
                <a:spcPts val="0"/>
              </a:spcBef>
              <a:spcAft>
                <a:spcPts val="0"/>
              </a:spcAft>
              <a:buClr>
                <a:schemeClr val="dk1"/>
              </a:buClr>
              <a:buSzPts val="1100"/>
              <a:buFont typeface="Arial"/>
              <a:buNone/>
            </a:pPr>
            <a:r>
              <a:rPr lang="en-US"/>
              <a:t>For example, Figure \ref{fig:salinity_med} shows the interesting phenomenon of water circulation around the Mediterranean region. The less saline water from the Atlantic Ocean passes through the Strait of Gibraltar and starts moving eastward. As the water moves east and the evaporation continues, the salinity tends to increase and starts sinking. Oceanographers and climate scientists worldwide have studied this interesting phenomenon, but no tool has ever allowed its interactive illustration on real data to the general public until now</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74026a700a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74026a700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f589af30b4_1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f589af30b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f589af30b4_1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f589af30b4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f589af30b4_1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f589af30b4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Other potential questions for them to examine…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2f0dcff4aa8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2f0dcff4aa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f1ec87167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f1ec87167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eadf354824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2eadf3548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eadf354824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eadf35482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Tutorial: </a:t>
            </a:r>
            <a:r>
              <a:rPr lang="en-US" u="sng">
                <a:solidFill>
                  <a:schemeClr val="hlink"/>
                </a:solidFill>
                <a:hlinkClick r:id="rId2"/>
              </a:rPr>
              <a:t>https://docs.google.com/presentation/d/1yJYGtHR8SiiXWd6R7QKtLDPTq3ylWEmYHjwD8iW_SNc/edit#slide=id.g2eb587680a8_0_20</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eadf354824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eadf354824_0_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328f9f253_1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28328f9f253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Slides: </a:t>
            </a:r>
            <a:r>
              <a:rPr lang="en-US" u="sng">
                <a:solidFill>
                  <a:schemeClr val="hlink"/>
                </a:solidFill>
                <a:hlinkClick r:id="rId2"/>
              </a:rPr>
              <a:t>https://docs.google.com/presentation/d/1iretit986m5EOL92UIf07UHQ-BGB5dkL/edit?usp=sharing&amp;ouid=105842431565169409843&amp;rtpof=true&amp;sd=true</a:t>
            </a:r>
            <a:r>
              <a:rPr lang="en-US"/>
              <a:t> </a:t>
            </a:r>
            <a:br>
              <a:rPr lang="en-US"/>
            </a:br>
            <a:r>
              <a:rPr lang="en-US"/>
              <a:t>Creation of Github Account: </a:t>
            </a:r>
            <a:r>
              <a:rPr lang="en-US" u="sng">
                <a:solidFill>
                  <a:schemeClr val="hlink"/>
                </a:solidFill>
                <a:hlinkClick r:id="rId3"/>
              </a:rPr>
              <a:t>https://docs.github.com/en/get-started/start-your-journey/creating-an-account-on-github#</a:t>
            </a:r>
            <a:endParaRPr/>
          </a:p>
          <a:p>
            <a:pPr indent="0" lvl="0" marL="0" rtl="0" algn="l">
              <a:lnSpc>
                <a:spcPct val="100000"/>
              </a:lnSpc>
              <a:spcBef>
                <a:spcPts val="0"/>
              </a:spcBef>
              <a:spcAft>
                <a:spcPts val="0"/>
              </a:spcAft>
              <a:buSzPts val="1100"/>
              <a:buNone/>
            </a:pPr>
            <a:r>
              <a:rPr lang="en-US"/>
              <a:t>Github Login: </a:t>
            </a:r>
            <a:r>
              <a:rPr lang="en-US" u="sng">
                <a:solidFill>
                  <a:schemeClr val="hlink"/>
                </a:solidFill>
                <a:hlinkClick r:id="rId4"/>
              </a:rPr>
              <a:t>https://github.com/login</a:t>
            </a:r>
            <a:r>
              <a:rPr lang="en-US"/>
              <a:t> </a:t>
            </a:r>
            <a:endParaRPr/>
          </a:p>
          <a:p>
            <a:pPr indent="0" lvl="0" marL="0" rtl="0" algn="l">
              <a:lnSpc>
                <a:spcPct val="100000"/>
              </a:lnSpc>
              <a:spcBef>
                <a:spcPts val="0"/>
              </a:spcBef>
              <a:spcAft>
                <a:spcPts val="0"/>
              </a:spcAft>
              <a:buSzPts val="1100"/>
              <a:buNone/>
            </a:pPr>
            <a:r>
              <a:rPr lang="en-US"/>
              <a:t>Prerequisites: </a:t>
            </a:r>
            <a:r>
              <a:rPr lang="en-US" u="sng">
                <a:solidFill>
                  <a:schemeClr val="hlink"/>
                </a:solidFill>
                <a:hlinkClick r:id="rId5"/>
              </a:rPr>
              <a:t>https://github.com/nsdf-fabric/NSDF_Tutorial/blob/main/README.md#prerequisites</a:t>
            </a:r>
            <a:r>
              <a:rPr lang="en-US"/>
              <a:t> </a:t>
            </a:r>
            <a:endParaRPr/>
          </a:p>
          <a:p>
            <a:pPr indent="0" lvl="0" marL="0" rtl="0" algn="l">
              <a:lnSpc>
                <a:spcPct val="100000"/>
              </a:lnSpc>
              <a:spcBef>
                <a:spcPts val="0"/>
              </a:spcBef>
              <a:spcAft>
                <a:spcPts val="0"/>
              </a:spcAft>
              <a:buSzPts val="1100"/>
              <a:buNone/>
            </a:pPr>
            <a:r>
              <a:rPr lang="en-US"/>
              <a:t>README: </a:t>
            </a:r>
            <a:r>
              <a:rPr lang="en-US" u="sng">
                <a:solidFill>
                  <a:schemeClr val="hlink"/>
                </a:solidFill>
                <a:hlinkClick r:id="rId6"/>
              </a:rPr>
              <a:t>https://github.com/nsdf-fabric/NSDF_Tutorial</a:t>
            </a:r>
            <a:r>
              <a:rPr lang="en-US"/>
              <a:t> </a:t>
            </a:r>
            <a:br>
              <a:rPr lang="en-US"/>
            </a:br>
            <a:r>
              <a:rPr lang="en-US"/>
              <a:t>Creation of the github codespaces: </a:t>
            </a:r>
            <a:r>
              <a:rPr lang="en-US" u="sng">
                <a:solidFill>
                  <a:schemeClr val="hlink"/>
                </a:solidFill>
                <a:hlinkClick r:id="rId7"/>
              </a:rPr>
              <a:t>https://codespaces.new/nsdf-fabric/NSDF_Tutorial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eadf354824_0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2eadf354824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eadf35482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eadf354824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eadf35482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2eadf354824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eadf35482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2eadf354824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eadf35482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2eadf354824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eadf354824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2eadf354824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eadf354824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eadf354824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adf354824_0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eadf354824_0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50" u="sng">
              <a:solidFill>
                <a:srgbClr val="0E72ED"/>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eadf354824_0_1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2eadf354824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adf354824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adf35482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8328f9f253_1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8328f9f253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adf354824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2eadf354824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74026a700a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74026a700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adf354824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eadf354824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1200">
                <a:solidFill>
                  <a:schemeClr val="dk1"/>
                </a:solidFill>
              </a:rPr>
              <a:t>Animation created at NASA Advanced Supercomputing (NAS) facility on the supercomputer Pleides by visualization researchers at NASA Ames Research Center in collaboration with the ocean scientists at JPL/Caltech.  Images/Video Copyright NASA and Nina McCurdy, used with permission.</a:t>
            </a:r>
            <a:endParaRPr sz="12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US" sz="1200">
                <a:solidFill>
                  <a:schemeClr val="dk1"/>
                </a:solidFill>
              </a:rPr>
              <a:t>Although NAS supports and promotes full and open data access to the public, analyzing the data on the supercomputers requires logging into secure platforms and requesting nodes/cores.</a:t>
            </a:r>
            <a:endParaRPr sz="12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US" sz="1200">
                <a:solidFill>
                  <a:schemeClr val="dk1"/>
                </a:solidFill>
              </a:rPr>
              <a:t>This dramatically limits the people who may be able to use the data in practice. Scientists and researchers might need to wait hours to days to load the data and produce a video clip for climate scientists, who then perform their scientific tasks on these fixed-resolution animations. Because supercomputing centers often store only full-resolution simulation data, accessing full-domain, full-resolution simulation data can take time, making quick turnaround on-the-fly analysis complex or slow. However, our innovative dashboard and analytical approach significantly streamline working with massive datasets, such as those often encountered in climate science. We reduce the need for extensive computing resources, allowing the analysis to be performed on more accessible platforms without compromising accuracy. Users can bypass the inconvenient process of logging into secure platforms and waiting for supercomputer access. Instead, they can directly engage with the data through our user-friendly interface that offers real-time analysis and visualization capabilities.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adf354824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eadf35482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850">
                <a:solidFill>
                  <a:schemeClr val="dk1"/>
                </a:solidFill>
              </a:rPr>
              <a:t>We will demonstrate cloud access to petascale datasets such as NASA Climate datasets:</a:t>
            </a:r>
            <a:endParaRPr sz="850">
              <a:solidFill>
                <a:schemeClr val="dk1"/>
              </a:solidFill>
            </a:endParaRPr>
          </a:p>
          <a:p>
            <a:pPr indent="0" lvl="0" marL="0" rtl="0" algn="l">
              <a:spcBef>
                <a:spcPts val="0"/>
              </a:spcBef>
              <a:spcAft>
                <a:spcPts val="0"/>
              </a:spcAft>
              <a:buNone/>
            </a:pPr>
            <a:r>
              <a:t/>
            </a:r>
            <a:endParaRPr sz="850">
              <a:solidFill>
                <a:schemeClr val="dk1"/>
              </a:solidFill>
            </a:endParaRPr>
          </a:p>
          <a:p>
            <a:pPr indent="0" lvl="0" marL="0" rtl="0" algn="l">
              <a:spcBef>
                <a:spcPts val="0"/>
              </a:spcBef>
              <a:spcAft>
                <a:spcPts val="0"/>
              </a:spcAft>
              <a:buNone/>
            </a:pPr>
            <a:r>
              <a:rPr lang="en-US" sz="850">
                <a:solidFill>
                  <a:schemeClr val="dk1"/>
                </a:solidFill>
              </a:rPr>
              <a:t> 1) the NASA 1.8 PB DYAMOND dataset~\cite{stevens2019dyamond, NASADYAM} and </a:t>
            </a:r>
            <a:endParaRPr sz="850">
              <a:solidFill>
                <a:schemeClr val="dk1"/>
              </a:solidFill>
            </a:endParaRPr>
          </a:p>
          <a:p>
            <a:pPr indent="0" lvl="0" marL="0" rtl="0" algn="l">
              <a:spcBef>
                <a:spcPts val="0"/>
              </a:spcBef>
              <a:spcAft>
                <a:spcPts val="0"/>
              </a:spcAft>
              <a:buNone/>
            </a:pPr>
            <a:r>
              <a:rPr lang="en-US" sz="850">
                <a:solidFill>
                  <a:schemeClr val="dk1"/>
                </a:solidFill>
              </a:rPr>
              <a:t>2) the LLC4320 Ocean dataset~\cite{menemenlis2021pre, fukumori2017ecco}.</a:t>
            </a:r>
            <a:endParaRPr sz="850">
              <a:solidFill>
                <a:schemeClr val="dk1"/>
              </a:solidFill>
            </a:endParaRPr>
          </a:p>
          <a:p>
            <a:pPr indent="0" lvl="0" marL="0" rtl="0" algn="l">
              <a:spcBef>
                <a:spcPts val="0"/>
              </a:spcBef>
              <a:spcAft>
                <a:spcPts val="0"/>
              </a:spcAft>
              <a:buNone/>
            </a:pPr>
            <a:r>
              <a:t/>
            </a:r>
            <a:endParaRPr sz="850">
              <a:solidFill>
                <a:schemeClr val="dk1"/>
              </a:solidFill>
            </a:endParaRPr>
          </a:p>
          <a:p>
            <a:pPr indent="0" lvl="0" marL="0" rtl="0" algn="l">
              <a:spcBef>
                <a:spcPts val="0"/>
              </a:spcBef>
              <a:spcAft>
                <a:spcPts val="0"/>
              </a:spcAft>
              <a:buNone/>
            </a:pPr>
            <a:r>
              <a:rPr lang="en-US" sz="850">
                <a:solidFill>
                  <a:schemeClr val="dk1"/>
                </a:solidFill>
              </a:rPr>
              <a:t> DYAMOND is the simulation output from research into coupling two models: a global atmospheric model and a global ocean model that were originally designed to be run separately. The atmospheric model is a C1440 configuration of the Goddard Earth Observing System (GEOS) atmospheric model running on a cubed-sphere grid. </a:t>
            </a:r>
            <a:endParaRPr sz="850">
              <a:solidFill>
                <a:schemeClr val="dk1"/>
              </a:solidFill>
            </a:endParaRPr>
          </a:p>
          <a:p>
            <a:pPr indent="0" lvl="0" marL="0" rtl="0" algn="l">
              <a:spcBef>
                <a:spcPts val="0"/>
              </a:spcBef>
              <a:spcAft>
                <a:spcPts val="0"/>
              </a:spcAft>
              <a:buNone/>
            </a:pPr>
            <a:r>
              <a:t/>
            </a:r>
            <a:endParaRPr sz="850">
              <a:solidFill>
                <a:schemeClr val="dk1"/>
              </a:solidFill>
            </a:endParaRPr>
          </a:p>
          <a:p>
            <a:pPr indent="0" lvl="0" marL="0" rtl="0" algn="l">
              <a:spcBef>
                <a:spcPts val="0"/>
              </a:spcBef>
              <a:spcAft>
                <a:spcPts val="0"/>
              </a:spcAft>
              <a:buNone/>
            </a:pPr>
            <a:r>
              <a:rPr lang="en-US" sz="850">
                <a:solidFill>
                  <a:schemeClr val="dk1"/>
                </a:solidFill>
              </a:rPr>
              <a:t>The global ocean model is an LLC2160 configuration of the MITgcm model that uses a lat-lon-cap grid (\url{https://www.ecco-group.org/data.html}). </a:t>
            </a:r>
            <a:endParaRPr sz="850">
              <a:solidFill>
                <a:schemeClr val="dk1"/>
              </a:solidFill>
            </a:endParaRPr>
          </a:p>
          <a:p>
            <a:pPr indent="0" lvl="0" marL="0" rtl="0" algn="l">
              <a:spcBef>
                <a:spcPts val="0"/>
              </a:spcBef>
              <a:spcAft>
                <a:spcPts val="0"/>
              </a:spcAft>
              <a:buNone/>
            </a:pPr>
            <a:r>
              <a:t/>
            </a:r>
            <a:endParaRPr sz="850">
              <a:solidFill>
                <a:schemeClr val="dk1"/>
              </a:solidFill>
            </a:endParaRPr>
          </a:p>
          <a:p>
            <a:pPr indent="0" lvl="0" marL="0" rtl="0" algn="l">
              <a:spcBef>
                <a:spcPts val="0"/>
              </a:spcBef>
              <a:spcAft>
                <a:spcPts val="0"/>
              </a:spcAft>
              <a:buNone/>
            </a:pPr>
            <a:r>
              <a:rPr lang="en-US" sz="850">
                <a:solidFill>
                  <a:schemeClr val="dk1"/>
                </a:solidFill>
              </a:rPr>
              <a:t>Each model was run for over 10000 hourly timesteps covering over 14 simulation months. The atmospheric model output has 20 3D and over 100 2D scalar fields, and the ocean model output has 5 3D and 15 2D fields. Both models have 3D fields such as temperature, north-south velocity, and east-west velocity. Some example fields from the atmospheric model are humidity, soil wetness, snow cover, and various cloud state variables. The ocean model includes fields of salinity, sea ice thickness, and freshwater flux, with a total size of approximately 1.8 petabytes.</a:t>
            </a:r>
            <a:endParaRPr sz="850">
              <a:solidFill>
                <a:schemeClr val="dk1"/>
              </a:solidFill>
            </a:endParaRPr>
          </a:p>
          <a:p>
            <a:pPr indent="0" lvl="0" marL="0" rtl="0" algn="l">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Clr>
                <a:schemeClr val="dk1"/>
              </a:buClr>
              <a:buSzPts val="1100"/>
              <a:buFont typeface="Arial"/>
              <a:buNone/>
            </a:pPr>
            <a:r>
              <a:rPr lang="en-US" sz="850">
                <a:solidFill>
                  <a:schemeClr val="dk1"/>
                </a:solidFill>
              </a:rPr>
              <a:t>    Users will have the ability to use the Jupyter Notebook for the interactive visualization shown above of sea-surface temperature demonstrated using the LLC2160 ocean dataset~\cite{NASA_DYAMOND} and inset for selecting the regions of interest (left). The dashboard provides the ability to directly download the data locally or to download a Python script that fetches the region from a cloud (right).</a:t>
            </a:r>
            <a:endParaRPr sz="850">
              <a:solidFill>
                <a:schemeClr val="dk1"/>
              </a:solidFill>
            </a:endParaRPr>
          </a:p>
          <a:p>
            <a:pPr indent="0" lvl="0" marL="0" rtl="0" algn="l">
              <a:spcBef>
                <a:spcPts val="0"/>
              </a:spcBef>
              <a:spcAft>
                <a:spcPts val="0"/>
              </a:spcAft>
              <a:buNone/>
            </a:pPr>
            <a:r>
              <a:t/>
            </a:r>
            <a:endParaRPr sz="85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9.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9.png"/><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4"/>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8"/>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1"/>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2"/>
          <p:cNvSpPr/>
          <p:nvPr>
            <p:ph idx="2" type="pic"/>
          </p:nvPr>
        </p:nvSpPr>
        <p:spPr>
          <a:xfrm>
            <a:off x="5183188" y="987425"/>
            <a:ext cx="6172200" cy="4873625"/>
          </a:xfrm>
          <a:prstGeom prst="rect">
            <a:avLst/>
          </a:prstGeom>
          <a:noFill/>
          <a:ln>
            <a:noFill/>
          </a:ln>
        </p:spPr>
      </p:sp>
      <p:sp>
        <p:nvSpPr>
          <p:cNvPr id="69" name="Google Shape;69;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12"/>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3"/>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3"/>
          <p:cNvSpPr txBox="1"/>
          <p:nvPr>
            <p:ph idx="1" type="body"/>
          </p:nvPr>
        </p:nvSpPr>
        <p:spPr>
          <a:xfrm rot="5400000">
            <a:off x="3727652" y="-1449185"/>
            <a:ext cx="4736696"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3"/>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1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4"/>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spTree>
      <p:nvGrpSpPr>
        <p:cNvPr id="79" name="Shape 79"/>
        <p:cNvGrpSpPr/>
        <p:nvPr/>
      </p:nvGrpSpPr>
      <p:grpSpPr>
        <a:xfrm>
          <a:off x="0" y="0"/>
          <a:ext cx="0" cy="0"/>
          <a:chOff x="0" y="0"/>
          <a:chExt cx="0" cy="0"/>
        </a:xfrm>
      </p:grpSpPr>
      <p:sp>
        <p:nvSpPr>
          <p:cNvPr id="80" name="Google Shape;80;g2c93750889f_1_246"/>
          <p:cNvSpPr txBox="1"/>
          <p:nvPr>
            <p:ph idx="12" type="sldNum"/>
          </p:nvPr>
        </p:nvSpPr>
        <p:spPr>
          <a:xfrm>
            <a:off x="6000750" y="6540499"/>
            <a:ext cx="184200" cy="189900"/>
          </a:xfrm>
          <a:prstGeom prst="rect">
            <a:avLst/>
          </a:prstGeom>
          <a:noFill/>
          <a:ln>
            <a:noFill/>
          </a:ln>
        </p:spPr>
        <p:txBody>
          <a:bodyPr anchorCtr="0" anchor="b" bIns="25400" lIns="25400" spcFirstLastPara="1" rIns="25400" wrap="square" tIns="25400">
            <a:spAutoFit/>
          </a:bodyPr>
          <a:lstStyle>
            <a:lvl1pPr indent="0" lvl="0"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500">
              <a:solidFill>
                <a:schemeClr val="dk2"/>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_1">
    <p:spTree>
      <p:nvGrpSpPr>
        <p:cNvPr id="81" name="Shape 81"/>
        <p:cNvGrpSpPr/>
        <p:nvPr/>
      </p:nvGrpSpPr>
      <p:grpSpPr>
        <a:xfrm>
          <a:off x="0" y="0"/>
          <a:ext cx="0" cy="0"/>
          <a:chOff x="0" y="0"/>
          <a:chExt cx="0" cy="0"/>
        </a:xfrm>
      </p:grpSpPr>
      <p:pic>
        <p:nvPicPr>
          <p:cNvPr descr="Picture 6" id="82" name="Google Shape;82;g2c93750889f_1_339"/>
          <p:cNvPicPr preferRelativeResize="0"/>
          <p:nvPr/>
        </p:nvPicPr>
        <p:blipFill rotWithShape="1">
          <a:blip r:embed="rId2">
            <a:alphaModFix/>
          </a:blip>
          <a:srcRect b="0" l="0" r="0" t="0"/>
          <a:stretch/>
        </p:blipFill>
        <p:spPr>
          <a:xfrm>
            <a:off x="0" y="0"/>
            <a:ext cx="12192003" cy="6858002"/>
          </a:xfrm>
          <a:prstGeom prst="rect">
            <a:avLst/>
          </a:prstGeom>
          <a:noFill/>
          <a:ln>
            <a:noFill/>
          </a:ln>
          <a:effectLst>
            <a:reflection blurRad="0" dir="0" dist="0" endA="0" endPos="40000" fadeDir="5400012" kx="0" rotWithShape="0" algn="bl" stA="50000" stPos="0" sy="-100000" ky="0"/>
          </a:effectLst>
        </p:spPr>
      </p:pic>
      <p:sp>
        <p:nvSpPr>
          <p:cNvPr id="83" name="Google Shape;83;g2c93750889f_1_339"/>
          <p:cNvSpPr txBox="1"/>
          <p:nvPr>
            <p:ph type="title"/>
          </p:nvPr>
        </p:nvSpPr>
        <p:spPr>
          <a:xfrm>
            <a:off x="603248" y="1287496"/>
            <a:ext cx="10985700" cy="2324100"/>
          </a:xfrm>
          <a:prstGeom prst="rect">
            <a:avLst/>
          </a:prstGeom>
          <a:noFill/>
          <a:ln>
            <a:noFill/>
          </a:ln>
        </p:spPr>
        <p:txBody>
          <a:bodyPr anchorCtr="0" anchor="ctr" bIns="25400" lIns="25400" spcFirstLastPara="1" rIns="25400" wrap="square" tIns="25400">
            <a:normAutofit/>
          </a:bodyPr>
          <a:lstStyle>
            <a:lvl1pPr lvl="0" algn="ctr">
              <a:lnSpc>
                <a:spcPct val="80000"/>
              </a:lnSpc>
              <a:spcBef>
                <a:spcPts val="0"/>
              </a:spcBef>
              <a:spcAft>
                <a:spcPts val="0"/>
              </a:spcAft>
              <a:buClr>
                <a:srgbClr val="000000"/>
              </a:buClr>
              <a:buSzPts val="5800"/>
              <a:buFont typeface="Helvetica Neue"/>
              <a:buNone/>
              <a:defRPr sz="5800"/>
            </a:lvl1pPr>
            <a:lvl2pPr lvl="1" algn="l">
              <a:lnSpc>
                <a:spcPct val="80000"/>
              </a:lnSpc>
              <a:spcBef>
                <a:spcPts val="0"/>
              </a:spcBef>
              <a:spcAft>
                <a:spcPts val="0"/>
              </a:spcAft>
              <a:buClr>
                <a:srgbClr val="000000"/>
              </a:buClr>
              <a:buSzPts val="900"/>
              <a:buNone/>
              <a:defRPr/>
            </a:lvl2pPr>
            <a:lvl3pPr lvl="2" algn="l">
              <a:lnSpc>
                <a:spcPct val="80000"/>
              </a:lnSpc>
              <a:spcBef>
                <a:spcPts val="0"/>
              </a:spcBef>
              <a:spcAft>
                <a:spcPts val="0"/>
              </a:spcAft>
              <a:buClr>
                <a:srgbClr val="000000"/>
              </a:buClr>
              <a:buSzPts val="900"/>
              <a:buNone/>
              <a:defRPr/>
            </a:lvl3pPr>
            <a:lvl4pPr lvl="3" algn="l">
              <a:lnSpc>
                <a:spcPct val="80000"/>
              </a:lnSpc>
              <a:spcBef>
                <a:spcPts val="0"/>
              </a:spcBef>
              <a:spcAft>
                <a:spcPts val="0"/>
              </a:spcAft>
              <a:buClr>
                <a:srgbClr val="000000"/>
              </a:buClr>
              <a:buSzPts val="900"/>
              <a:buNone/>
              <a:defRPr/>
            </a:lvl4pPr>
            <a:lvl5pPr lvl="4" algn="l">
              <a:lnSpc>
                <a:spcPct val="80000"/>
              </a:lnSpc>
              <a:spcBef>
                <a:spcPts val="0"/>
              </a:spcBef>
              <a:spcAft>
                <a:spcPts val="0"/>
              </a:spcAft>
              <a:buClr>
                <a:srgbClr val="000000"/>
              </a:buClr>
              <a:buSzPts val="900"/>
              <a:buNone/>
              <a:defRPr/>
            </a:lvl5pPr>
            <a:lvl6pPr lvl="5" algn="l">
              <a:lnSpc>
                <a:spcPct val="80000"/>
              </a:lnSpc>
              <a:spcBef>
                <a:spcPts val="0"/>
              </a:spcBef>
              <a:spcAft>
                <a:spcPts val="0"/>
              </a:spcAft>
              <a:buClr>
                <a:srgbClr val="000000"/>
              </a:buClr>
              <a:buSzPts val="900"/>
              <a:buNone/>
              <a:defRPr/>
            </a:lvl6pPr>
            <a:lvl7pPr lvl="6" algn="l">
              <a:lnSpc>
                <a:spcPct val="80000"/>
              </a:lnSpc>
              <a:spcBef>
                <a:spcPts val="0"/>
              </a:spcBef>
              <a:spcAft>
                <a:spcPts val="0"/>
              </a:spcAft>
              <a:buClr>
                <a:srgbClr val="000000"/>
              </a:buClr>
              <a:buSzPts val="900"/>
              <a:buNone/>
              <a:defRPr/>
            </a:lvl7pPr>
            <a:lvl8pPr lvl="7" algn="l">
              <a:lnSpc>
                <a:spcPct val="80000"/>
              </a:lnSpc>
              <a:spcBef>
                <a:spcPts val="0"/>
              </a:spcBef>
              <a:spcAft>
                <a:spcPts val="0"/>
              </a:spcAft>
              <a:buClr>
                <a:srgbClr val="000000"/>
              </a:buClr>
              <a:buSzPts val="900"/>
              <a:buNone/>
              <a:defRPr/>
            </a:lvl8pPr>
            <a:lvl9pPr lvl="8" algn="l">
              <a:lnSpc>
                <a:spcPct val="80000"/>
              </a:lnSpc>
              <a:spcBef>
                <a:spcPts val="0"/>
              </a:spcBef>
              <a:spcAft>
                <a:spcPts val="0"/>
              </a:spcAft>
              <a:buClr>
                <a:srgbClr val="000000"/>
              </a:buClr>
              <a:buSzPts val="900"/>
              <a:buNone/>
              <a:defRPr/>
            </a:lvl9pPr>
          </a:lstStyle>
          <a:p/>
        </p:txBody>
      </p:sp>
      <p:sp>
        <p:nvSpPr>
          <p:cNvPr id="84" name="Google Shape;84;g2c93750889f_1_339"/>
          <p:cNvSpPr txBox="1"/>
          <p:nvPr>
            <p:ph idx="1" type="body"/>
          </p:nvPr>
        </p:nvSpPr>
        <p:spPr>
          <a:xfrm>
            <a:off x="600671" y="3611595"/>
            <a:ext cx="10985700" cy="1680900"/>
          </a:xfrm>
          <a:prstGeom prst="rect">
            <a:avLst/>
          </a:prstGeom>
          <a:noFill/>
          <a:ln>
            <a:noFill/>
          </a:ln>
        </p:spPr>
        <p:txBody>
          <a:bodyPr anchorCtr="0" anchor="ctr" bIns="25400" lIns="25400" spcFirstLastPara="1" rIns="25400" wrap="square" tIns="25400">
            <a:normAutofit/>
          </a:bodyPr>
          <a:lstStyle>
            <a:lvl1pPr indent="-228600" lvl="0" marL="457200" algn="ctr">
              <a:lnSpc>
                <a:spcPct val="12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000000"/>
              </a:buClr>
              <a:buSzPts val="1800"/>
              <a:buFont typeface="Helvetica Neue Light"/>
              <a:buNone/>
              <a:defRPr sz="1800"/>
            </a:lvl2pPr>
            <a:lvl3pPr indent="-228600" lvl="2" marL="1371600" algn="ctr">
              <a:lnSpc>
                <a:spcPct val="120000"/>
              </a:lnSpc>
              <a:spcBef>
                <a:spcPts val="0"/>
              </a:spcBef>
              <a:spcAft>
                <a:spcPts val="0"/>
              </a:spcAft>
              <a:buClr>
                <a:srgbClr val="000000"/>
              </a:buClr>
              <a:buSzPts val="1800"/>
              <a:buFont typeface="Helvetica Neue Light"/>
              <a:buNone/>
              <a:defRPr sz="1800"/>
            </a:lvl3pPr>
            <a:lvl4pPr indent="-228600" lvl="3" marL="1828800" algn="ctr">
              <a:lnSpc>
                <a:spcPct val="120000"/>
              </a:lnSpc>
              <a:spcBef>
                <a:spcPts val="0"/>
              </a:spcBef>
              <a:spcAft>
                <a:spcPts val="0"/>
              </a:spcAft>
              <a:buClr>
                <a:srgbClr val="000000"/>
              </a:buClr>
              <a:buSzPts val="1800"/>
              <a:buFont typeface="Helvetica Neue Light"/>
              <a:buNone/>
              <a:defRPr sz="1800"/>
            </a:lvl4pPr>
            <a:lvl5pPr indent="-228600" lvl="4" marL="2286000" algn="ctr">
              <a:lnSpc>
                <a:spcPct val="120000"/>
              </a:lnSpc>
              <a:spcBef>
                <a:spcPts val="0"/>
              </a:spcBef>
              <a:spcAft>
                <a:spcPts val="0"/>
              </a:spcAft>
              <a:buClr>
                <a:srgbClr val="000000"/>
              </a:buClr>
              <a:buSzPts val="1800"/>
              <a:buFont typeface="Helvetica Neue Light"/>
              <a:buNone/>
              <a:defRPr sz="1800"/>
            </a:lvl5pPr>
            <a:lvl6pPr indent="-298450" lvl="5" marL="2743200" algn="l">
              <a:lnSpc>
                <a:spcPct val="90000"/>
              </a:lnSpc>
              <a:spcBef>
                <a:spcPts val="1500"/>
              </a:spcBef>
              <a:spcAft>
                <a:spcPts val="0"/>
              </a:spcAft>
              <a:buClr>
                <a:srgbClr val="000000"/>
              </a:buClr>
              <a:buSzPts val="1100"/>
              <a:buChar char="•"/>
              <a:defRPr/>
            </a:lvl6pPr>
            <a:lvl7pPr indent="-298450" lvl="6" marL="3200400" algn="l">
              <a:lnSpc>
                <a:spcPct val="90000"/>
              </a:lnSpc>
              <a:spcBef>
                <a:spcPts val="1500"/>
              </a:spcBef>
              <a:spcAft>
                <a:spcPts val="0"/>
              </a:spcAft>
              <a:buClr>
                <a:srgbClr val="000000"/>
              </a:buClr>
              <a:buSzPts val="1100"/>
              <a:buChar char="•"/>
              <a:defRPr/>
            </a:lvl7pPr>
            <a:lvl8pPr indent="-298450" lvl="7" marL="3657600" algn="l">
              <a:lnSpc>
                <a:spcPct val="90000"/>
              </a:lnSpc>
              <a:spcBef>
                <a:spcPts val="1500"/>
              </a:spcBef>
              <a:spcAft>
                <a:spcPts val="0"/>
              </a:spcAft>
              <a:buClr>
                <a:srgbClr val="000000"/>
              </a:buClr>
              <a:buSzPts val="1100"/>
              <a:buChar char="•"/>
              <a:defRPr/>
            </a:lvl8pPr>
            <a:lvl9pPr indent="-298450" lvl="8" marL="4114800" algn="l">
              <a:lnSpc>
                <a:spcPct val="90000"/>
              </a:lnSpc>
              <a:spcBef>
                <a:spcPts val="1500"/>
              </a:spcBef>
              <a:spcAft>
                <a:spcPts val="0"/>
              </a:spcAft>
              <a:buClr>
                <a:srgbClr val="000000"/>
              </a:buClr>
              <a:buSzPts val="1100"/>
              <a:buChar char="•"/>
              <a:defRPr/>
            </a:lvl9pPr>
          </a:lstStyle>
          <a:p/>
        </p:txBody>
      </p:sp>
      <p:pic>
        <p:nvPicPr>
          <p:cNvPr descr="Graphic 2" id="85" name="Google Shape;85;g2c93750889f_1_339"/>
          <p:cNvPicPr preferRelativeResize="0"/>
          <p:nvPr/>
        </p:nvPicPr>
        <p:blipFill rotWithShape="1">
          <a:blip r:embed="rId3">
            <a:alphaModFix/>
          </a:blip>
          <a:srcRect b="0" l="0" r="0" t="0"/>
          <a:stretch/>
        </p:blipFill>
        <p:spPr>
          <a:xfrm>
            <a:off x="95048" y="6370836"/>
            <a:ext cx="1910086" cy="480132"/>
          </a:xfrm>
          <a:prstGeom prst="rect">
            <a:avLst/>
          </a:prstGeom>
          <a:noFill/>
          <a:ln>
            <a:noFill/>
          </a:ln>
        </p:spPr>
      </p:pic>
      <p:pic>
        <p:nvPicPr>
          <p:cNvPr descr="Picture 5" id="86" name="Google Shape;86;g2c93750889f_1_339"/>
          <p:cNvPicPr preferRelativeResize="0"/>
          <p:nvPr/>
        </p:nvPicPr>
        <p:blipFill rotWithShape="1">
          <a:blip r:embed="rId4">
            <a:alphaModFix/>
          </a:blip>
          <a:srcRect b="0" l="0" r="0" t="0"/>
          <a:stretch/>
        </p:blipFill>
        <p:spPr>
          <a:xfrm>
            <a:off x="10134492" y="6013163"/>
            <a:ext cx="2157986" cy="899160"/>
          </a:xfrm>
          <a:prstGeom prst="rect">
            <a:avLst/>
          </a:prstGeom>
          <a:noFill/>
          <a:ln>
            <a:noFill/>
          </a:ln>
        </p:spPr>
      </p:pic>
      <p:sp>
        <p:nvSpPr>
          <p:cNvPr id="87" name="Google Shape;87;g2c93750889f_1_339"/>
          <p:cNvSpPr txBox="1"/>
          <p:nvPr>
            <p:ph idx="12" type="sldNum"/>
          </p:nvPr>
        </p:nvSpPr>
        <p:spPr>
          <a:xfrm>
            <a:off x="6000750" y="6540499"/>
            <a:ext cx="184200" cy="189900"/>
          </a:xfrm>
          <a:prstGeom prst="rect">
            <a:avLst/>
          </a:prstGeom>
          <a:noFill/>
          <a:ln>
            <a:noFill/>
          </a:ln>
        </p:spPr>
        <p:txBody>
          <a:bodyPr anchorCtr="0" anchor="b" bIns="25400" lIns="25400" spcFirstLastPara="1" rIns="25400" wrap="square" tIns="25400">
            <a:spAutoFit/>
          </a:bodyPr>
          <a:lstStyle>
            <a:lvl1pPr indent="0" lvl="0"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500">
              <a:solidFill>
                <a:schemeClr val="dk2"/>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showMasterSp="0">
  <p:cSld name="TITLE_AND_BODY_2">
    <p:bg>
      <p:bgPr>
        <a:solidFill>
          <a:srgbClr val="000000"/>
        </a:solidFill>
      </p:bgPr>
    </p:bg>
    <p:spTree>
      <p:nvGrpSpPr>
        <p:cNvPr id="88" name="Shape 88"/>
        <p:cNvGrpSpPr/>
        <p:nvPr/>
      </p:nvGrpSpPr>
      <p:grpSpPr>
        <a:xfrm>
          <a:off x="0" y="0"/>
          <a:ext cx="0" cy="0"/>
          <a:chOff x="0" y="0"/>
          <a:chExt cx="0" cy="0"/>
        </a:xfrm>
      </p:grpSpPr>
      <p:sp>
        <p:nvSpPr>
          <p:cNvPr id="89" name="Google Shape;89;g2c93750889f_1_1127"/>
          <p:cNvSpPr txBox="1"/>
          <p:nvPr>
            <p:ph idx="12" type="sldNum"/>
          </p:nvPr>
        </p:nvSpPr>
        <p:spPr>
          <a:xfrm>
            <a:off x="5967907" y="6505277"/>
            <a:ext cx="247200" cy="303000"/>
          </a:xfrm>
          <a:prstGeom prst="rect">
            <a:avLst/>
          </a:prstGeom>
          <a:noFill/>
          <a:ln>
            <a:noFill/>
          </a:ln>
        </p:spPr>
        <p:txBody>
          <a:bodyPr anchorCtr="0" anchor="t" bIns="35725" lIns="35725" spcFirstLastPara="1" rIns="35725" wrap="square" tIns="35725">
            <a:spAutoFit/>
          </a:bodyPr>
          <a:lstStyle>
            <a:lvl1pPr indent="0" lvl="0"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solidFill>
                <a:schemeClr val="dk2"/>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7" name="Shape 107"/>
        <p:cNvGrpSpPr/>
        <p:nvPr/>
      </p:nvGrpSpPr>
      <p:grpSpPr>
        <a:xfrm>
          <a:off x="0" y="0"/>
          <a:ext cx="0" cy="0"/>
          <a:chOff x="0" y="0"/>
          <a:chExt cx="0" cy="0"/>
        </a:xfrm>
      </p:grpSpPr>
      <p:sp>
        <p:nvSpPr>
          <p:cNvPr id="108" name="Google Shape;108;g28328f9f253_1_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g28328f9f253_1_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0" name="Google Shape;110;g28328f9f253_1_17"/>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1" name="Shape 111"/>
        <p:cNvGrpSpPr/>
        <p:nvPr/>
      </p:nvGrpSpPr>
      <p:grpSpPr>
        <a:xfrm>
          <a:off x="0" y="0"/>
          <a:ext cx="0" cy="0"/>
          <a:chOff x="0" y="0"/>
          <a:chExt cx="0" cy="0"/>
        </a:xfrm>
      </p:grpSpPr>
      <p:sp>
        <p:nvSpPr>
          <p:cNvPr id="112" name="Google Shape;112;g28328f9f253_1_21"/>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28328f9f253_1_21"/>
          <p:cNvSpPr txBox="1"/>
          <p:nvPr>
            <p:ph idx="1" type="body"/>
          </p:nvPr>
        </p:nvSpPr>
        <p:spPr>
          <a:xfrm>
            <a:off x="838200" y="1440267"/>
            <a:ext cx="10515600" cy="473669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g28328f9f253_1_21"/>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
        <p:nvSpPr>
          <p:cNvPr id="27" name="Google Shape;27;p10"/>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5" name="Shape 115"/>
        <p:cNvGrpSpPr/>
        <p:nvPr/>
      </p:nvGrpSpPr>
      <p:grpSpPr>
        <a:xfrm>
          <a:off x="0" y="0"/>
          <a:ext cx="0" cy="0"/>
          <a:chOff x="0" y="0"/>
          <a:chExt cx="0" cy="0"/>
        </a:xfrm>
      </p:grpSpPr>
      <p:sp>
        <p:nvSpPr>
          <p:cNvPr id="116" name="Google Shape;116;g28328f9f253_1_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28328f9f253_1_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18" name="Google Shape;118;g28328f9f253_1_25"/>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9" name="Shape 119"/>
        <p:cNvGrpSpPr/>
        <p:nvPr/>
      </p:nvGrpSpPr>
      <p:grpSpPr>
        <a:xfrm>
          <a:off x="0" y="0"/>
          <a:ext cx="0" cy="0"/>
          <a:chOff x="0" y="0"/>
          <a:chExt cx="0" cy="0"/>
        </a:xfrm>
      </p:grpSpPr>
      <p:sp>
        <p:nvSpPr>
          <p:cNvPr id="120" name="Google Shape;120;g28328f9f253_1_29"/>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000000"/>
              </a:buClr>
              <a:buSzPts val="2800"/>
              <a:buFont typeface="Calibri"/>
              <a:buNone/>
              <a:defRPr/>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p:txBody>
      </p:sp>
      <p:sp>
        <p:nvSpPr>
          <p:cNvPr id="121" name="Google Shape;121;g28328f9f253_1_29"/>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122" name="Google Shape;122;g28328f9f253_1_29"/>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3" name="Shape 123"/>
        <p:cNvGrpSpPr/>
        <p:nvPr/>
      </p:nvGrpSpPr>
      <p:grpSpPr>
        <a:xfrm>
          <a:off x="0" y="0"/>
          <a:ext cx="0" cy="0"/>
          <a:chOff x="0" y="0"/>
          <a:chExt cx="0" cy="0"/>
        </a:xfrm>
      </p:grpSpPr>
      <p:sp>
        <p:nvSpPr>
          <p:cNvPr id="124" name="Google Shape;124;g28328f9f253_1_33"/>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g28328f9f253_1_33"/>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g28328f9f253_1_36"/>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showMasterSp="0">
  <p:cSld name="TITLE_AND_BODY_1">
    <p:bg>
      <p:bgPr>
        <a:solidFill>
          <a:srgbClr val="000000"/>
        </a:solidFill>
      </p:bgPr>
    </p:bg>
    <p:spTree>
      <p:nvGrpSpPr>
        <p:cNvPr id="128" name="Shape 128"/>
        <p:cNvGrpSpPr/>
        <p:nvPr/>
      </p:nvGrpSpPr>
      <p:grpSpPr>
        <a:xfrm>
          <a:off x="0" y="0"/>
          <a:ext cx="0" cy="0"/>
          <a:chOff x="0" y="0"/>
          <a:chExt cx="0" cy="0"/>
        </a:xfrm>
      </p:grpSpPr>
      <p:sp>
        <p:nvSpPr>
          <p:cNvPr id="129" name="Google Shape;129;g28328f9f253_1_38"/>
          <p:cNvSpPr txBox="1"/>
          <p:nvPr>
            <p:ph idx="12" type="sldNum"/>
          </p:nvPr>
        </p:nvSpPr>
        <p:spPr>
          <a:xfrm>
            <a:off x="5967907" y="6505277"/>
            <a:ext cx="247200" cy="303000"/>
          </a:xfrm>
          <a:prstGeom prst="rect">
            <a:avLst/>
          </a:prstGeom>
          <a:noFill/>
          <a:ln>
            <a:noFill/>
          </a:ln>
        </p:spPr>
        <p:txBody>
          <a:bodyPr anchorCtr="0" anchor="t" bIns="35725" lIns="35725" spcFirstLastPara="1" rIns="35725" wrap="square" tIns="35725">
            <a:spAutoFit/>
          </a:bodyPr>
          <a:lstStyle>
            <a:lvl1pPr indent="0" lvl="0"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solidFill>
                <a:schemeClr val="dk2"/>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130" name="Shape 130"/>
        <p:cNvGrpSpPr/>
        <p:nvPr/>
      </p:nvGrpSpPr>
      <p:grpSpPr>
        <a:xfrm>
          <a:off x="0" y="0"/>
          <a:ext cx="0" cy="0"/>
          <a:chOff x="0" y="0"/>
          <a:chExt cx="0" cy="0"/>
        </a:xfrm>
      </p:grpSpPr>
      <p:sp>
        <p:nvSpPr>
          <p:cNvPr id="131" name="Google Shape;131;g28328f9f253_1_40"/>
          <p:cNvSpPr txBox="1"/>
          <p:nvPr>
            <p:ph type="title"/>
          </p:nvPr>
        </p:nvSpPr>
        <p:spPr>
          <a:xfrm>
            <a:off x="1117600" y="152400"/>
            <a:ext cx="9956800" cy="914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28328f9f253_1_40"/>
          <p:cNvSpPr txBox="1"/>
          <p:nvPr>
            <p:ph idx="1" type="body"/>
          </p:nvPr>
        </p:nvSpPr>
        <p:spPr>
          <a:xfrm>
            <a:off x="711200" y="1371600"/>
            <a:ext cx="5232400" cy="51054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33" name="Google Shape;133;g28328f9f253_1_40"/>
          <p:cNvSpPr txBox="1"/>
          <p:nvPr>
            <p:ph idx="2" type="body"/>
          </p:nvPr>
        </p:nvSpPr>
        <p:spPr>
          <a:xfrm>
            <a:off x="6146800" y="1371601"/>
            <a:ext cx="5232400" cy="2476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134" name="Google Shape;134;g28328f9f253_1_40"/>
          <p:cNvSpPr txBox="1"/>
          <p:nvPr>
            <p:ph idx="3" type="body"/>
          </p:nvPr>
        </p:nvSpPr>
        <p:spPr>
          <a:xfrm>
            <a:off x="6146800" y="4000501"/>
            <a:ext cx="5232400" cy="2476500"/>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5" name="Shape 135"/>
        <p:cNvGrpSpPr/>
        <p:nvPr/>
      </p:nvGrpSpPr>
      <p:grpSpPr>
        <a:xfrm>
          <a:off x="0" y="0"/>
          <a:ext cx="0" cy="0"/>
          <a:chOff x="0" y="0"/>
          <a:chExt cx="0" cy="0"/>
        </a:xfrm>
      </p:grpSpPr>
      <p:sp>
        <p:nvSpPr>
          <p:cNvPr id="136" name="Google Shape;136;g28328f9f253_1_45"/>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g28328f9f253_1_4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g28328f9f253_1_4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g28328f9f253_1_45"/>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 name="Shape 140"/>
        <p:cNvGrpSpPr/>
        <p:nvPr/>
      </p:nvGrpSpPr>
      <p:grpSpPr>
        <a:xfrm>
          <a:off x="0" y="0"/>
          <a:ext cx="0" cy="0"/>
          <a:chOff x="0" y="0"/>
          <a:chExt cx="0" cy="0"/>
        </a:xfrm>
      </p:grpSpPr>
      <p:sp>
        <p:nvSpPr>
          <p:cNvPr id="141" name="Google Shape;141;g28328f9f253_1_5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28328f9f253_1_5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3" name="Google Shape;143;g28328f9f253_1_5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 name="Google Shape;144;g28328f9f253_1_5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5" name="Google Shape;145;g28328f9f253_1_5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g28328f9f253_1_50"/>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7" name="Shape 147"/>
        <p:cNvGrpSpPr/>
        <p:nvPr/>
      </p:nvGrpSpPr>
      <p:grpSpPr>
        <a:xfrm>
          <a:off x="0" y="0"/>
          <a:ext cx="0" cy="0"/>
          <a:chOff x="0" y="0"/>
          <a:chExt cx="0" cy="0"/>
        </a:xfrm>
      </p:grpSpPr>
      <p:sp>
        <p:nvSpPr>
          <p:cNvPr id="148" name="Google Shape;148;g28328f9f253_1_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g28328f9f253_1_57"/>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50" name="Google Shape;150;g28328f9f253_1_5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1" name="Google Shape;151;g28328f9f253_1_57"/>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2" name="Shape 152"/>
        <p:cNvGrpSpPr/>
        <p:nvPr/>
      </p:nvGrpSpPr>
      <p:grpSpPr>
        <a:xfrm>
          <a:off x="0" y="0"/>
          <a:ext cx="0" cy="0"/>
          <a:chOff x="0" y="0"/>
          <a:chExt cx="0" cy="0"/>
        </a:xfrm>
      </p:grpSpPr>
      <p:sp>
        <p:nvSpPr>
          <p:cNvPr id="153" name="Google Shape;153;g28328f9f253_1_6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28328f9f253_1_62"/>
          <p:cNvSpPr/>
          <p:nvPr>
            <p:ph idx="2" type="pic"/>
          </p:nvPr>
        </p:nvSpPr>
        <p:spPr>
          <a:xfrm>
            <a:off x="5183188" y="987425"/>
            <a:ext cx="6172200" cy="4873625"/>
          </a:xfrm>
          <a:prstGeom prst="rect">
            <a:avLst/>
          </a:prstGeom>
          <a:noFill/>
          <a:ln>
            <a:noFill/>
          </a:ln>
        </p:spPr>
      </p:sp>
      <p:sp>
        <p:nvSpPr>
          <p:cNvPr id="155" name="Google Shape;155;g28328f9f253_1_6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6" name="Google Shape;156;g28328f9f253_1_62"/>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g2b71121a5fa_2_285"/>
          <p:cNvSpPr txBox="1"/>
          <p:nvPr>
            <p:ph type="title"/>
          </p:nvPr>
        </p:nvSpPr>
        <p:spPr>
          <a:xfrm>
            <a:off x="415600" y="593367"/>
            <a:ext cx="11360700" cy="763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000000"/>
              </a:buClr>
              <a:buSzPts val="2800"/>
              <a:buFont typeface="Calibri"/>
              <a:buNone/>
              <a:defRPr/>
            </a:lvl1pPr>
            <a:lvl2pPr lvl="1" algn="l">
              <a:lnSpc>
                <a:spcPct val="100000"/>
              </a:lnSpc>
              <a:spcBef>
                <a:spcPts val="0"/>
              </a:spcBef>
              <a:spcAft>
                <a:spcPts val="0"/>
              </a:spcAft>
              <a:buClr>
                <a:schemeClr val="lt2"/>
              </a:buClr>
              <a:buSzPts val="2800"/>
              <a:buNone/>
              <a:defRPr/>
            </a:lvl2pPr>
            <a:lvl3pPr lvl="2" algn="l">
              <a:lnSpc>
                <a:spcPct val="100000"/>
              </a:lnSpc>
              <a:spcBef>
                <a:spcPts val="0"/>
              </a:spcBef>
              <a:spcAft>
                <a:spcPts val="0"/>
              </a:spcAft>
              <a:buClr>
                <a:schemeClr val="lt2"/>
              </a:buClr>
              <a:buSzPts val="2800"/>
              <a:buNone/>
              <a:defRPr/>
            </a:lvl3pPr>
            <a:lvl4pPr lvl="3" algn="l">
              <a:lnSpc>
                <a:spcPct val="100000"/>
              </a:lnSpc>
              <a:spcBef>
                <a:spcPts val="0"/>
              </a:spcBef>
              <a:spcAft>
                <a:spcPts val="0"/>
              </a:spcAft>
              <a:buClr>
                <a:schemeClr val="lt2"/>
              </a:buClr>
              <a:buSzPts val="2800"/>
              <a:buNone/>
              <a:defRPr/>
            </a:lvl4pPr>
            <a:lvl5pPr lvl="4" algn="l">
              <a:lnSpc>
                <a:spcPct val="100000"/>
              </a:lnSpc>
              <a:spcBef>
                <a:spcPts val="0"/>
              </a:spcBef>
              <a:spcAft>
                <a:spcPts val="0"/>
              </a:spcAft>
              <a:buClr>
                <a:schemeClr val="lt2"/>
              </a:buClr>
              <a:buSzPts val="2800"/>
              <a:buNone/>
              <a:defRPr/>
            </a:lvl5pPr>
            <a:lvl6pPr lvl="5" algn="l">
              <a:lnSpc>
                <a:spcPct val="100000"/>
              </a:lnSpc>
              <a:spcBef>
                <a:spcPts val="0"/>
              </a:spcBef>
              <a:spcAft>
                <a:spcPts val="0"/>
              </a:spcAft>
              <a:buClr>
                <a:schemeClr val="lt2"/>
              </a:buClr>
              <a:buSzPts val="2800"/>
              <a:buNone/>
              <a:defRPr/>
            </a:lvl6pPr>
            <a:lvl7pPr lvl="6" algn="l">
              <a:lnSpc>
                <a:spcPct val="100000"/>
              </a:lnSpc>
              <a:spcBef>
                <a:spcPts val="0"/>
              </a:spcBef>
              <a:spcAft>
                <a:spcPts val="0"/>
              </a:spcAft>
              <a:buClr>
                <a:schemeClr val="lt2"/>
              </a:buClr>
              <a:buSzPts val="2800"/>
              <a:buNone/>
              <a:defRPr/>
            </a:lvl7pPr>
            <a:lvl8pPr lvl="7" algn="l">
              <a:lnSpc>
                <a:spcPct val="100000"/>
              </a:lnSpc>
              <a:spcBef>
                <a:spcPts val="0"/>
              </a:spcBef>
              <a:spcAft>
                <a:spcPts val="0"/>
              </a:spcAft>
              <a:buClr>
                <a:schemeClr val="lt2"/>
              </a:buClr>
              <a:buSzPts val="2800"/>
              <a:buNone/>
              <a:defRPr/>
            </a:lvl8pPr>
            <a:lvl9pPr lvl="8" algn="l">
              <a:lnSpc>
                <a:spcPct val="100000"/>
              </a:lnSpc>
              <a:spcBef>
                <a:spcPts val="0"/>
              </a:spcBef>
              <a:spcAft>
                <a:spcPts val="0"/>
              </a:spcAft>
              <a:buClr>
                <a:schemeClr val="lt2"/>
              </a:buClr>
              <a:buSzPts val="2800"/>
              <a:buNone/>
              <a:defRPr/>
            </a:lvl9pPr>
          </a:lstStyle>
          <a:p/>
        </p:txBody>
      </p:sp>
      <p:sp>
        <p:nvSpPr>
          <p:cNvPr id="30" name="Google Shape;30;g2b71121a5fa_2_285"/>
          <p:cNvSpPr txBox="1"/>
          <p:nvPr>
            <p:ph idx="1" type="body"/>
          </p:nvPr>
        </p:nvSpPr>
        <p:spPr>
          <a:xfrm>
            <a:off x="415600" y="1536633"/>
            <a:ext cx="113607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31" name="Google Shape;31;g2b71121a5fa_2_285"/>
          <p:cNvSpPr txBox="1"/>
          <p:nvPr>
            <p:ph idx="12" type="sldNum"/>
          </p:nvPr>
        </p:nvSpPr>
        <p:spPr>
          <a:xfrm>
            <a:off x="11296611" y="6217623"/>
            <a:ext cx="731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00"/>
              <a:buFont typeface="Calibri"/>
              <a:buNone/>
              <a:defRPr b="0" i="0" sz="10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7" name="Shape 157"/>
        <p:cNvGrpSpPr/>
        <p:nvPr/>
      </p:nvGrpSpPr>
      <p:grpSpPr>
        <a:xfrm>
          <a:off x="0" y="0"/>
          <a:ext cx="0" cy="0"/>
          <a:chOff x="0" y="0"/>
          <a:chExt cx="0" cy="0"/>
        </a:xfrm>
      </p:grpSpPr>
      <p:sp>
        <p:nvSpPr>
          <p:cNvPr id="158" name="Google Shape;158;g28328f9f253_1_67"/>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9" name="Google Shape;159;g28328f9f253_1_67"/>
          <p:cNvSpPr txBox="1"/>
          <p:nvPr>
            <p:ph idx="1" type="body"/>
          </p:nvPr>
        </p:nvSpPr>
        <p:spPr>
          <a:xfrm rot="5400000">
            <a:off x="3727652" y="-1449185"/>
            <a:ext cx="4736696"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g28328f9f253_1_67"/>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1" name="Shape 161"/>
        <p:cNvGrpSpPr/>
        <p:nvPr/>
      </p:nvGrpSpPr>
      <p:grpSpPr>
        <a:xfrm>
          <a:off x="0" y="0"/>
          <a:ext cx="0" cy="0"/>
          <a:chOff x="0" y="0"/>
          <a:chExt cx="0" cy="0"/>
        </a:xfrm>
      </p:grpSpPr>
      <p:sp>
        <p:nvSpPr>
          <p:cNvPr id="162" name="Google Shape;162;g28328f9f253_1_7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3" name="Google Shape;163;g28328f9f253_1_7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g28328f9f253_1_71"/>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spTree>
      <p:nvGrpSpPr>
        <p:cNvPr id="165" name="Shape 165"/>
        <p:cNvGrpSpPr/>
        <p:nvPr/>
      </p:nvGrpSpPr>
      <p:grpSpPr>
        <a:xfrm>
          <a:off x="0" y="0"/>
          <a:ext cx="0" cy="0"/>
          <a:chOff x="0" y="0"/>
          <a:chExt cx="0" cy="0"/>
        </a:xfrm>
      </p:grpSpPr>
      <p:sp>
        <p:nvSpPr>
          <p:cNvPr id="166" name="Google Shape;166;g28328f9f253_1_75"/>
          <p:cNvSpPr txBox="1"/>
          <p:nvPr>
            <p:ph idx="12" type="sldNum"/>
          </p:nvPr>
        </p:nvSpPr>
        <p:spPr>
          <a:xfrm>
            <a:off x="6000750" y="6540499"/>
            <a:ext cx="184200" cy="189900"/>
          </a:xfrm>
          <a:prstGeom prst="rect">
            <a:avLst/>
          </a:prstGeom>
          <a:noFill/>
          <a:ln>
            <a:noFill/>
          </a:ln>
        </p:spPr>
        <p:txBody>
          <a:bodyPr anchorCtr="0" anchor="b" bIns="25400" lIns="25400" spcFirstLastPara="1" rIns="25400" wrap="square" tIns="25400">
            <a:spAutoFit/>
          </a:bodyPr>
          <a:lstStyle>
            <a:lvl1pPr indent="0" lvl="0"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500">
              <a:solidFill>
                <a:schemeClr val="dk2"/>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_1">
    <p:spTree>
      <p:nvGrpSpPr>
        <p:cNvPr id="167" name="Shape 167"/>
        <p:cNvGrpSpPr/>
        <p:nvPr/>
      </p:nvGrpSpPr>
      <p:grpSpPr>
        <a:xfrm>
          <a:off x="0" y="0"/>
          <a:ext cx="0" cy="0"/>
          <a:chOff x="0" y="0"/>
          <a:chExt cx="0" cy="0"/>
        </a:xfrm>
      </p:grpSpPr>
      <p:pic>
        <p:nvPicPr>
          <p:cNvPr descr="Picture 6" id="168" name="Google Shape;168;g28328f9f253_1_77"/>
          <p:cNvPicPr preferRelativeResize="0"/>
          <p:nvPr/>
        </p:nvPicPr>
        <p:blipFill rotWithShape="1">
          <a:blip r:embed="rId2">
            <a:alphaModFix/>
          </a:blip>
          <a:srcRect b="0" l="0" r="0" t="0"/>
          <a:stretch/>
        </p:blipFill>
        <p:spPr>
          <a:xfrm>
            <a:off x="0" y="0"/>
            <a:ext cx="12192003" cy="6858002"/>
          </a:xfrm>
          <a:prstGeom prst="rect">
            <a:avLst/>
          </a:prstGeom>
          <a:noFill/>
          <a:ln>
            <a:noFill/>
          </a:ln>
          <a:effectLst>
            <a:reflection blurRad="0" dir="0" dist="0" endA="0" endPos="40000" fadeDir="5400012" kx="0" rotWithShape="0" algn="bl" stA="50000" stPos="0" sy="-100000" ky="0"/>
          </a:effectLst>
        </p:spPr>
      </p:pic>
      <p:sp>
        <p:nvSpPr>
          <p:cNvPr id="169" name="Google Shape;169;g28328f9f253_1_77"/>
          <p:cNvSpPr txBox="1"/>
          <p:nvPr>
            <p:ph type="title"/>
          </p:nvPr>
        </p:nvSpPr>
        <p:spPr>
          <a:xfrm>
            <a:off x="603248" y="1287496"/>
            <a:ext cx="10985700" cy="2324100"/>
          </a:xfrm>
          <a:prstGeom prst="rect">
            <a:avLst/>
          </a:prstGeom>
          <a:noFill/>
          <a:ln>
            <a:noFill/>
          </a:ln>
        </p:spPr>
        <p:txBody>
          <a:bodyPr anchorCtr="0" anchor="ctr" bIns="25400" lIns="25400" spcFirstLastPara="1" rIns="25400" wrap="square" tIns="25400">
            <a:normAutofit/>
          </a:bodyPr>
          <a:lstStyle>
            <a:lvl1pPr lvl="0" algn="ctr">
              <a:lnSpc>
                <a:spcPct val="80000"/>
              </a:lnSpc>
              <a:spcBef>
                <a:spcPts val="0"/>
              </a:spcBef>
              <a:spcAft>
                <a:spcPts val="0"/>
              </a:spcAft>
              <a:buClr>
                <a:srgbClr val="000000"/>
              </a:buClr>
              <a:buSzPts val="5800"/>
              <a:buFont typeface="Helvetica Neue"/>
              <a:buNone/>
              <a:defRPr sz="5800"/>
            </a:lvl1pPr>
            <a:lvl2pPr lvl="1" algn="l">
              <a:lnSpc>
                <a:spcPct val="80000"/>
              </a:lnSpc>
              <a:spcBef>
                <a:spcPts val="0"/>
              </a:spcBef>
              <a:spcAft>
                <a:spcPts val="0"/>
              </a:spcAft>
              <a:buClr>
                <a:srgbClr val="000000"/>
              </a:buClr>
              <a:buSzPts val="900"/>
              <a:buNone/>
              <a:defRPr/>
            </a:lvl2pPr>
            <a:lvl3pPr lvl="2" algn="l">
              <a:lnSpc>
                <a:spcPct val="80000"/>
              </a:lnSpc>
              <a:spcBef>
                <a:spcPts val="0"/>
              </a:spcBef>
              <a:spcAft>
                <a:spcPts val="0"/>
              </a:spcAft>
              <a:buClr>
                <a:srgbClr val="000000"/>
              </a:buClr>
              <a:buSzPts val="900"/>
              <a:buNone/>
              <a:defRPr/>
            </a:lvl3pPr>
            <a:lvl4pPr lvl="3" algn="l">
              <a:lnSpc>
                <a:spcPct val="80000"/>
              </a:lnSpc>
              <a:spcBef>
                <a:spcPts val="0"/>
              </a:spcBef>
              <a:spcAft>
                <a:spcPts val="0"/>
              </a:spcAft>
              <a:buClr>
                <a:srgbClr val="000000"/>
              </a:buClr>
              <a:buSzPts val="900"/>
              <a:buNone/>
              <a:defRPr/>
            </a:lvl4pPr>
            <a:lvl5pPr lvl="4" algn="l">
              <a:lnSpc>
                <a:spcPct val="80000"/>
              </a:lnSpc>
              <a:spcBef>
                <a:spcPts val="0"/>
              </a:spcBef>
              <a:spcAft>
                <a:spcPts val="0"/>
              </a:spcAft>
              <a:buClr>
                <a:srgbClr val="000000"/>
              </a:buClr>
              <a:buSzPts val="900"/>
              <a:buNone/>
              <a:defRPr/>
            </a:lvl5pPr>
            <a:lvl6pPr lvl="5" algn="l">
              <a:lnSpc>
                <a:spcPct val="80000"/>
              </a:lnSpc>
              <a:spcBef>
                <a:spcPts val="0"/>
              </a:spcBef>
              <a:spcAft>
                <a:spcPts val="0"/>
              </a:spcAft>
              <a:buClr>
                <a:srgbClr val="000000"/>
              </a:buClr>
              <a:buSzPts val="900"/>
              <a:buNone/>
              <a:defRPr/>
            </a:lvl6pPr>
            <a:lvl7pPr lvl="6" algn="l">
              <a:lnSpc>
                <a:spcPct val="80000"/>
              </a:lnSpc>
              <a:spcBef>
                <a:spcPts val="0"/>
              </a:spcBef>
              <a:spcAft>
                <a:spcPts val="0"/>
              </a:spcAft>
              <a:buClr>
                <a:srgbClr val="000000"/>
              </a:buClr>
              <a:buSzPts val="900"/>
              <a:buNone/>
              <a:defRPr/>
            </a:lvl7pPr>
            <a:lvl8pPr lvl="7" algn="l">
              <a:lnSpc>
                <a:spcPct val="80000"/>
              </a:lnSpc>
              <a:spcBef>
                <a:spcPts val="0"/>
              </a:spcBef>
              <a:spcAft>
                <a:spcPts val="0"/>
              </a:spcAft>
              <a:buClr>
                <a:srgbClr val="000000"/>
              </a:buClr>
              <a:buSzPts val="900"/>
              <a:buNone/>
              <a:defRPr/>
            </a:lvl8pPr>
            <a:lvl9pPr lvl="8" algn="l">
              <a:lnSpc>
                <a:spcPct val="80000"/>
              </a:lnSpc>
              <a:spcBef>
                <a:spcPts val="0"/>
              </a:spcBef>
              <a:spcAft>
                <a:spcPts val="0"/>
              </a:spcAft>
              <a:buClr>
                <a:srgbClr val="000000"/>
              </a:buClr>
              <a:buSzPts val="900"/>
              <a:buNone/>
              <a:defRPr/>
            </a:lvl9pPr>
          </a:lstStyle>
          <a:p/>
        </p:txBody>
      </p:sp>
      <p:sp>
        <p:nvSpPr>
          <p:cNvPr id="170" name="Google Shape;170;g28328f9f253_1_77"/>
          <p:cNvSpPr txBox="1"/>
          <p:nvPr>
            <p:ph idx="1" type="body"/>
          </p:nvPr>
        </p:nvSpPr>
        <p:spPr>
          <a:xfrm>
            <a:off x="600671" y="3611595"/>
            <a:ext cx="10985700" cy="1680900"/>
          </a:xfrm>
          <a:prstGeom prst="rect">
            <a:avLst/>
          </a:prstGeom>
          <a:noFill/>
          <a:ln>
            <a:noFill/>
          </a:ln>
        </p:spPr>
        <p:txBody>
          <a:bodyPr anchorCtr="0" anchor="ctr" bIns="25400" lIns="25400" spcFirstLastPara="1" rIns="25400" wrap="square" tIns="25400">
            <a:normAutofit/>
          </a:bodyPr>
          <a:lstStyle>
            <a:lvl1pPr indent="-228600" lvl="0" marL="457200" algn="ctr">
              <a:lnSpc>
                <a:spcPct val="120000"/>
              </a:lnSpc>
              <a:spcBef>
                <a:spcPts val="0"/>
              </a:spcBef>
              <a:spcAft>
                <a:spcPts val="0"/>
              </a:spcAft>
              <a:buClr>
                <a:srgbClr val="000000"/>
              </a:buClr>
              <a:buSzPts val="1800"/>
              <a:buFont typeface="Helvetica Neue Light"/>
              <a:buNone/>
              <a:defRPr sz="1800">
                <a:latin typeface="Helvetica Neue Light"/>
                <a:ea typeface="Helvetica Neue Light"/>
                <a:cs typeface="Helvetica Neue Light"/>
                <a:sym typeface="Helvetica Neue Light"/>
              </a:defRPr>
            </a:lvl1pPr>
            <a:lvl2pPr indent="-228600" lvl="1" marL="914400" algn="ctr">
              <a:lnSpc>
                <a:spcPct val="120000"/>
              </a:lnSpc>
              <a:spcBef>
                <a:spcPts val="0"/>
              </a:spcBef>
              <a:spcAft>
                <a:spcPts val="0"/>
              </a:spcAft>
              <a:buClr>
                <a:srgbClr val="000000"/>
              </a:buClr>
              <a:buSzPts val="1800"/>
              <a:buFont typeface="Helvetica Neue Light"/>
              <a:buNone/>
              <a:defRPr sz="1800"/>
            </a:lvl2pPr>
            <a:lvl3pPr indent="-228600" lvl="2" marL="1371600" algn="ctr">
              <a:lnSpc>
                <a:spcPct val="120000"/>
              </a:lnSpc>
              <a:spcBef>
                <a:spcPts val="0"/>
              </a:spcBef>
              <a:spcAft>
                <a:spcPts val="0"/>
              </a:spcAft>
              <a:buClr>
                <a:srgbClr val="000000"/>
              </a:buClr>
              <a:buSzPts val="1800"/>
              <a:buFont typeface="Helvetica Neue Light"/>
              <a:buNone/>
              <a:defRPr sz="1800"/>
            </a:lvl3pPr>
            <a:lvl4pPr indent="-228600" lvl="3" marL="1828800" algn="ctr">
              <a:lnSpc>
                <a:spcPct val="120000"/>
              </a:lnSpc>
              <a:spcBef>
                <a:spcPts val="0"/>
              </a:spcBef>
              <a:spcAft>
                <a:spcPts val="0"/>
              </a:spcAft>
              <a:buClr>
                <a:srgbClr val="000000"/>
              </a:buClr>
              <a:buSzPts val="1800"/>
              <a:buFont typeface="Helvetica Neue Light"/>
              <a:buNone/>
              <a:defRPr sz="1800"/>
            </a:lvl4pPr>
            <a:lvl5pPr indent="-228600" lvl="4" marL="2286000" algn="ctr">
              <a:lnSpc>
                <a:spcPct val="120000"/>
              </a:lnSpc>
              <a:spcBef>
                <a:spcPts val="0"/>
              </a:spcBef>
              <a:spcAft>
                <a:spcPts val="0"/>
              </a:spcAft>
              <a:buClr>
                <a:srgbClr val="000000"/>
              </a:buClr>
              <a:buSzPts val="1800"/>
              <a:buFont typeface="Helvetica Neue Light"/>
              <a:buNone/>
              <a:defRPr sz="1800"/>
            </a:lvl5pPr>
            <a:lvl6pPr indent="-298450" lvl="5" marL="2743200" algn="l">
              <a:lnSpc>
                <a:spcPct val="90000"/>
              </a:lnSpc>
              <a:spcBef>
                <a:spcPts val="1500"/>
              </a:spcBef>
              <a:spcAft>
                <a:spcPts val="0"/>
              </a:spcAft>
              <a:buClr>
                <a:srgbClr val="000000"/>
              </a:buClr>
              <a:buSzPts val="1100"/>
              <a:buChar char="•"/>
              <a:defRPr/>
            </a:lvl6pPr>
            <a:lvl7pPr indent="-298450" lvl="6" marL="3200400" algn="l">
              <a:lnSpc>
                <a:spcPct val="90000"/>
              </a:lnSpc>
              <a:spcBef>
                <a:spcPts val="1500"/>
              </a:spcBef>
              <a:spcAft>
                <a:spcPts val="0"/>
              </a:spcAft>
              <a:buClr>
                <a:srgbClr val="000000"/>
              </a:buClr>
              <a:buSzPts val="1100"/>
              <a:buChar char="•"/>
              <a:defRPr/>
            </a:lvl7pPr>
            <a:lvl8pPr indent="-298450" lvl="7" marL="3657600" algn="l">
              <a:lnSpc>
                <a:spcPct val="90000"/>
              </a:lnSpc>
              <a:spcBef>
                <a:spcPts val="1500"/>
              </a:spcBef>
              <a:spcAft>
                <a:spcPts val="0"/>
              </a:spcAft>
              <a:buClr>
                <a:srgbClr val="000000"/>
              </a:buClr>
              <a:buSzPts val="1100"/>
              <a:buChar char="•"/>
              <a:defRPr/>
            </a:lvl8pPr>
            <a:lvl9pPr indent="-298450" lvl="8" marL="4114800" algn="l">
              <a:lnSpc>
                <a:spcPct val="90000"/>
              </a:lnSpc>
              <a:spcBef>
                <a:spcPts val="1500"/>
              </a:spcBef>
              <a:spcAft>
                <a:spcPts val="0"/>
              </a:spcAft>
              <a:buClr>
                <a:srgbClr val="000000"/>
              </a:buClr>
              <a:buSzPts val="1100"/>
              <a:buChar char="•"/>
              <a:defRPr/>
            </a:lvl9pPr>
          </a:lstStyle>
          <a:p/>
        </p:txBody>
      </p:sp>
      <p:pic>
        <p:nvPicPr>
          <p:cNvPr descr="Graphic 2" id="171" name="Google Shape;171;g28328f9f253_1_77"/>
          <p:cNvPicPr preferRelativeResize="0"/>
          <p:nvPr/>
        </p:nvPicPr>
        <p:blipFill rotWithShape="1">
          <a:blip r:embed="rId3">
            <a:alphaModFix/>
          </a:blip>
          <a:srcRect b="0" l="0" r="0" t="0"/>
          <a:stretch/>
        </p:blipFill>
        <p:spPr>
          <a:xfrm>
            <a:off x="95048" y="6370836"/>
            <a:ext cx="1910086" cy="480132"/>
          </a:xfrm>
          <a:prstGeom prst="rect">
            <a:avLst/>
          </a:prstGeom>
          <a:noFill/>
          <a:ln>
            <a:noFill/>
          </a:ln>
        </p:spPr>
      </p:pic>
      <p:pic>
        <p:nvPicPr>
          <p:cNvPr descr="Picture 5" id="172" name="Google Shape;172;g28328f9f253_1_77"/>
          <p:cNvPicPr preferRelativeResize="0"/>
          <p:nvPr/>
        </p:nvPicPr>
        <p:blipFill rotWithShape="1">
          <a:blip r:embed="rId4">
            <a:alphaModFix/>
          </a:blip>
          <a:srcRect b="0" l="0" r="0" t="0"/>
          <a:stretch/>
        </p:blipFill>
        <p:spPr>
          <a:xfrm>
            <a:off x="10134492" y="6013163"/>
            <a:ext cx="2157986" cy="899160"/>
          </a:xfrm>
          <a:prstGeom prst="rect">
            <a:avLst/>
          </a:prstGeom>
          <a:noFill/>
          <a:ln>
            <a:noFill/>
          </a:ln>
        </p:spPr>
      </p:pic>
      <p:sp>
        <p:nvSpPr>
          <p:cNvPr id="173" name="Google Shape;173;g28328f9f253_1_77"/>
          <p:cNvSpPr txBox="1"/>
          <p:nvPr>
            <p:ph idx="12" type="sldNum"/>
          </p:nvPr>
        </p:nvSpPr>
        <p:spPr>
          <a:xfrm>
            <a:off x="6000750" y="6540499"/>
            <a:ext cx="184200" cy="189900"/>
          </a:xfrm>
          <a:prstGeom prst="rect">
            <a:avLst/>
          </a:prstGeom>
          <a:noFill/>
          <a:ln>
            <a:noFill/>
          </a:ln>
        </p:spPr>
        <p:txBody>
          <a:bodyPr anchorCtr="0" anchor="b" bIns="25400" lIns="25400" spcFirstLastPara="1" rIns="25400" wrap="square" tIns="25400">
            <a:spAutoFit/>
          </a:bodyPr>
          <a:lstStyle>
            <a:lvl1pPr indent="0" lvl="0"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000000"/>
              </a:buClr>
              <a:buSzPts val="900"/>
              <a:buFont typeface="Helvetica Neue"/>
              <a:buNone/>
              <a:defRPr b="1" i="0" sz="9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sz="1500">
              <a:solidFill>
                <a:schemeClr val="dk2"/>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showMasterSp="0">
  <p:cSld name="TITLE_AND_BODY_2">
    <p:bg>
      <p:bgPr>
        <a:solidFill>
          <a:srgbClr val="000000"/>
        </a:solidFill>
      </p:bgPr>
    </p:bg>
    <p:spTree>
      <p:nvGrpSpPr>
        <p:cNvPr id="174" name="Shape 174"/>
        <p:cNvGrpSpPr/>
        <p:nvPr/>
      </p:nvGrpSpPr>
      <p:grpSpPr>
        <a:xfrm>
          <a:off x="0" y="0"/>
          <a:ext cx="0" cy="0"/>
          <a:chOff x="0" y="0"/>
          <a:chExt cx="0" cy="0"/>
        </a:xfrm>
      </p:grpSpPr>
      <p:sp>
        <p:nvSpPr>
          <p:cNvPr id="175" name="Google Shape;175;g28328f9f253_1_84"/>
          <p:cNvSpPr txBox="1"/>
          <p:nvPr>
            <p:ph idx="12" type="sldNum"/>
          </p:nvPr>
        </p:nvSpPr>
        <p:spPr>
          <a:xfrm>
            <a:off x="5967907" y="6505277"/>
            <a:ext cx="247200" cy="303000"/>
          </a:xfrm>
          <a:prstGeom prst="rect">
            <a:avLst/>
          </a:prstGeom>
          <a:noFill/>
          <a:ln>
            <a:noFill/>
          </a:ln>
        </p:spPr>
        <p:txBody>
          <a:bodyPr anchorCtr="0" anchor="t" bIns="35725" lIns="35725" spcFirstLastPara="1" rIns="35725" wrap="square" tIns="35725">
            <a:spAutoFit/>
          </a:bodyPr>
          <a:lstStyle>
            <a:lvl1pPr indent="0" lvl="0"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solidFill>
                <a:schemeClr val="dk2"/>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5"/>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 type="body"/>
          </p:nvPr>
        </p:nvSpPr>
        <p:spPr>
          <a:xfrm>
            <a:off x="838200" y="1440267"/>
            <a:ext cx="10515600" cy="473669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36" name="Shape 36"/>
        <p:cNvGrpSpPr/>
        <p:nvPr/>
      </p:nvGrpSpPr>
      <p:grpSpPr>
        <a:xfrm>
          <a:off x="0" y="0"/>
          <a:ext cx="0" cy="0"/>
          <a:chOff x="0" y="0"/>
          <a:chExt cx="0" cy="0"/>
        </a:xfrm>
      </p:grpSpPr>
      <p:sp>
        <p:nvSpPr>
          <p:cNvPr id="37" name="Google Shape;37;g2c93750889f_1_533"/>
          <p:cNvSpPr txBox="1"/>
          <p:nvPr>
            <p:ph type="title"/>
          </p:nvPr>
        </p:nvSpPr>
        <p:spPr>
          <a:xfrm>
            <a:off x="444500" y="1703"/>
            <a:ext cx="11303100" cy="674700"/>
          </a:xfrm>
          <a:prstGeom prst="rect">
            <a:avLst/>
          </a:prstGeom>
          <a:noFill/>
          <a:ln>
            <a:noFill/>
          </a:ln>
        </p:spPr>
        <p:txBody>
          <a:bodyPr anchorCtr="0" anchor="b" bIns="25400" lIns="25400" spcFirstLastPara="1" rIns="25400" wrap="square" tIns="25400">
            <a:normAutofit/>
          </a:bodyPr>
          <a:lstStyle>
            <a:lvl1pPr lvl="0" algn="l">
              <a:lnSpc>
                <a:spcPct val="80000"/>
              </a:lnSpc>
              <a:spcBef>
                <a:spcPts val="0"/>
              </a:spcBef>
              <a:spcAft>
                <a:spcPts val="0"/>
              </a:spcAft>
              <a:buClr>
                <a:srgbClr val="000000"/>
              </a:buClr>
              <a:buSzPts val="900"/>
              <a:buNone/>
              <a:defRPr/>
            </a:lvl1pPr>
            <a:lvl2pPr lvl="1" algn="l">
              <a:lnSpc>
                <a:spcPct val="80000"/>
              </a:lnSpc>
              <a:spcBef>
                <a:spcPts val="0"/>
              </a:spcBef>
              <a:spcAft>
                <a:spcPts val="0"/>
              </a:spcAft>
              <a:buClr>
                <a:srgbClr val="000000"/>
              </a:buClr>
              <a:buSzPts val="900"/>
              <a:buNone/>
              <a:defRPr/>
            </a:lvl2pPr>
            <a:lvl3pPr lvl="2" algn="l">
              <a:lnSpc>
                <a:spcPct val="80000"/>
              </a:lnSpc>
              <a:spcBef>
                <a:spcPts val="0"/>
              </a:spcBef>
              <a:spcAft>
                <a:spcPts val="0"/>
              </a:spcAft>
              <a:buClr>
                <a:srgbClr val="000000"/>
              </a:buClr>
              <a:buSzPts val="900"/>
              <a:buNone/>
              <a:defRPr/>
            </a:lvl3pPr>
            <a:lvl4pPr lvl="3" algn="l">
              <a:lnSpc>
                <a:spcPct val="80000"/>
              </a:lnSpc>
              <a:spcBef>
                <a:spcPts val="0"/>
              </a:spcBef>
              <a:spcAft>
                <a:spcPts val="0"/>
              </a:spcAft>
              <a:buClr>
                <a:srgbClr val="000000"/>
              </a:buClr>
              <a:buSzPts val="900"/>
              <a:buNone/>
              <a:defRPr/>
            </a:lvl4pPr>
            <a:lvl5pPr lvl="4" algn="l">
              <a:lnSpc>
                <a:spcPct val="80000"/>
              </a:lnSpc>
              <a:spcBef>
                <a:spcPts val="0"/>
              </a:spcBef>
              <a:spcAft>
                <a:spcPts val="0"/>
              </a:spcAft>
              <a:buClr>
                <a:srgbClr val="000000"/>
              </a:buClr>
              <a:buSzPts val="900"/>
              <a:buNone/>
              <a:defRPr/>
            </a:lvl5pPr>
            <a:lvl6pPr lvl="5" algn="l">
              <a:lnSpc>
                <a:spcPct val="80000"/>
              </a:lnSpc>
              <a:spcBef>
                <a:spcPts val="0"/>
              </a:spcBef>
              <a:spcAft>
                <a:spcPts val="0"/>
              </a:spcAft>
              <a:buClr>
                <a:srgbClr val="000000"/>
              </a:buClr>
              <a:buSzPts val="900"/>
              <a:buNone/>
              <a:defRPr/>
            </a:lvl6pPr>
            <a:lvl7pPr lvl="6" algn="l">
              <a:lnSpc>
                <a:spcPct val="80000"/>
              </a:lnSpc>
              <a:spcBef>
                <a:spcPts val="0"/>
              </a:spcBef>
              <a:spcAft>
                <a:spcPts val="0"/>
              </a:spcAft>
              <a:buClr>
                <a:srgbClr val="000000"/>
              </a:buClr>
              <a:buSzPts val="900"/>
              <a:buNone/>
              <a:defRPr/>
            </a:lvl7pPr>
            <a:lvl8pPr lvl="7" algn="l">
              <a:lnSpc>
                <a:spcPct val="80000"/>
              </a:lnSpc>
              <a:spcBef>
                <a:spcPts val="0"/>
              </a:spcBef>
              <a:spcAft>
                <a:spcPts val="0"/>
              </a:spcAft>
              <a:buClr>
                <a:srgbClr val="000000"/>
              </a:buClr>
              <a:buSzPts val="900"/>
              <a:buNone/>
              <a:defRPr/>
            </a:lvl8pPr>
            <a:lvl9pPr lvl="8" algn="l">
              <a:lnSpc>
                <a:spcPct val="80000"/>
              </a:lnSpc>
              <a:spcBef>
                <a:spcPts val="0"/>
              </a:spcBef>
              <a:spcAft>
                <a:spcPts val="0"/>
              </a:spcAft>
              <a:buClr>
                <a:srgbClr val="000000"/>
              </a:buClr>
              <a:buSzPts val="900"/>
              <a:buNone/>
              <a:defRPr/>
            </a:lvl9pPr>
          </a:lstStyle>
          <a:p/>
        </p:txBody>
      </p:sp>
      <p:sp>
        <p:nvSpPr>
          <p:cNvPr id="38" name="Google Shape;38;g2c93750889f_1_533"/>
          <p:cNvSpPr txBox="1"/>
          <p:nvPr>
            <p:ph idx="1" type="body"/>
          </p:nvPr>
        </p:nvSpPr>
        <p:spPr>
          <a:xfrm>
            <a:off x="444500" y="950275"/>
            <a:ext cx="11303100" cy="5270700"/>
          </a:xfrm>
          <a:prstGeom prst="rect">
            <a:avLst/>
          </a:prstGeom>
          <a:noFill/>
          <a:ln>
            <a:noFill/>
          </a:ln>
        </p:spPr>
        <p:txBody>
          <a:bodyPr anchorCtr="0" anchor="t" bIns="25400" lIns="25400" spcFirstLastPara="1" rIns="25400" wrap="square" tIns="25400">
            <a:normAutofit/>
          </a:bodyPr>
          <a:lstStyle>
            <a:lvl1pPr indent="-273050" lvl="0" marL="457200" algn="l">
              <a:lnSpc>
                <a:spcPct val="90000"/>
              </a:lnSpc>
              <a:spcBef>
                <a:spcPts val="1500"/>
              </a:spcBef>
              <a:spcAft>
                <a:spcPts val="0"/>
              </a:spcAft>
              <a:buClr>
                <a:srgbClr val="000000"/>
              </a:buClr>
              <a:buSzPts val="700"/>
              <a:buChar char="•"/>
              <a:defRPr/>
            </a:lvl1pPr>
            <a:lvl2pPr indent="-273050" lvl="1" marL="914400" algn="l">
              <a:lnSpc>
                <a:spcPct val="90000"/>
              </a:lnSpc>
              <a:spcBef>
                <a:spcPts val="1000"/>
              </a:spcBef>
              <a:spcAft>
                <a:spcPts val="0"/>
              </a:spcAft>
              <a:buClr>
                <a:srgbClr val="000000"/>
              </a:buClr>
              <a:buSzPts val="700"/>
              <a:buChar char="•"/>
              <a:defRPr/>
            </a:lvl2pPr>
            <a:lvl3pPr indent="-273050" lvl="2" marL="1371600" algn="l">
              <a:lnSpc>
                <a:spcPct val="90000"/>
              </a:lnSpc>
              <a:spcBef>
                <a:spcPts val="1000"/>
              </a:spcBef>
              <a:spcAft>
                <a:spcPts val="0"/>
              </a:spcAft>
              <a:buClr>
                <a:srgbClr val="000000"/>
              </a:buClr>
              <a:buSzPts val="700"/>
              <a:buChar char="•"/>
              <a:defRPr/>
            </a:lvl3pPr>
            <a:lvl4pPr indent="-273050" lvl="3" marL="1828800" algn="l">
              <a:lnSpc>
                <a:spcPct val="90000"/>
              </a:lnSpc>
              <a:spcBef>
                <a:spcPts val="1000"/>
              </a:spcBef>
              <a:spcAft>
                <a:spcPts val="0"/>
              </a:spcAft>
              <a:buClr>
                <a:srgbClr val="000000"/>
              </a:buClr>
              <a:buSzPts val="700"/>
              <a:buChar char="•"/>
              <a:defRPr/>
            </a:lvl4pPr>
            <a:lvl5pPr indent="-273050" lvl="4" marL="2286000" algn="l">
              <a:lnSpc>
                <a:spcPct val="90000"/>
              </a:lnSpc>
              <a:spcBef>
                <a:spcPts val="1000"/>
              </a:spcBef>
              <a:spcAft>
                <a:spcPts val="0"/>
              </a:spcAft>
              <a:buClr>
                <a:srgbClr val="000000"/>
              </a:buClr>
              <a:buSzPts val="700"/>
              <a:buChar char="•"/>
              <a:defRPr/>
            </a:lvl5pPr>
            <a:lvl6pPr indent="-298450" lvl="5" marL="2743200" algn="l">
              <a:lnSpc>
                <a:spcPct val="90000"/>
              </a:lnSpc>
              <a:spcBef>
                <a:spcPts val="1500"/>
              </a:spcBef>
              <a:spcAft>
                <a:spcPts val="0"/>
              </a:spcAft>
              <a:buClr>
                <a:srgbClr val="000000"/>
              </a:buClr>
              <a:buSzPts val="1100"/>
              <a:buChar char="•"/>
              <a:defRPr/>
            </a:lvl6pPr>
            <a:lvl7pPr indent="-298450" lvl="6" marL="3200400" algn="l">
              <a:lnSpc>
                <a:spcPct val="90000"/>
              </a:lnSpc>
              <a:spcBef>
                <a:spcPts val="1500"/>
              </a:spcBef>
              <a:spcAft>
                <a:spcPts val="0"/>
              </a:spcAft>
              <a:buClr>
                <a:srgbClr val="000000"/>
              </a:buClr>
              <a:buSzPts val="1100"/>
              <a:buChar char="•"/>
              <a:defRPr/>
            </a:lvl7pPr>
            <a:lvl8pPr indent="-298450" lvl="7" marL="3657600" algn="l">
              <a:lnSpc>
                <a:spcPct val="90000"/>
              </a:lnSpc>
              <a:spcBef>
                <a:spcPts val="1500"/>
              </a:spcBef>
              <a:spcAft>
                <a:spcPts val="0"/>
              </a:spcAft>
              <a:buClr>
                <a:srgbClr val="000000"/>
              </a:buClr>
              <a:buSzPts val="1100"/>
              <a:buChar char="•"/>
              <a:defRPr/>
            </a:lvl8pPr>
            <a:lvl9pPr indent="-298450" lvl="8" marL="4114800" algn="l">
              <a:lnSpc>
                <a:spcPct val="90000"/>
              </a:lnSpc>
              <a:spcBef>
                <a:spcPts val="1500"/>
              </a:spcBef>
              <a:spcAft>
                <a:spcPts val="0"/>
              </a:spcAft>
              <a:buClr>
                <a:srgbClr val="000000"/>
              </a:buClr>
              <a:buSzPts val="1100"/>
              <a:buChar char="•"/>
              <a:defRPr/>
            </a:lvl9pPr>
          </a:lstStyle>
          <a:p/>
        </p:txBody>
      </p:sp>
      <p:sp>
        <p:nvSpPr>
          <p:cNvPr id="39" name="Google Shape;39;g2c93750889f_1_533"/>
          <p:cNvSpPr txBox="1"/>
          <p:nvPr>
            <p:ph idx="12" type="sldNum"/>
          </p:nvPr>
        </p:nvSpPr>
        <p:spPr>
          <a:xfrm>
            <a:off x="5979566" y="6497270"/>
            <a:ext cx="226800" cy="282300"/>
          </a:xfrm>
          <a:prstGeom prst="rect">
            <a:avLst/>
          </a:prstGeom>
          <a:noFill/>
          <a:ln>
            <a:noFill/>
          </a:ln>
        </p:spPr>
        <p:txBody>
          <a:bodyPr anchorCtr="0" anchor="b" bIns="25400" lIns="25400" spcFirstLastPara="1" rIns="25400" wrap="square" tIns="25400">
            <a:spAutoFit/>
          </a:bodyPr>
          <a:lstStyle>
            <a:lvl1pPr indent="0" lvl="0" marL="0" marR="0" algn="ctr">
              <a:lnSpc>
                <a:spcPct val="100000"/>
              </a:lnSpc>
              <a:spcBef>
                <a:spcPts val="0"/>
              </a:spcBef>
              <a:spcAft>
                <a:spcPts val="0"/>
              </a:spcAft>
              <a:buClr>
                <a:srgbClr val="FFFFFF"/>
              </a:buClr>
              <a:buSzPts val="1200"/>
              <a:buFont typeface="Helvetica Neue Light"/>
              <a:buNone/>
              <a:defRPr b="1" i="0" sz="1500" u="none" cap="none" strike="noStrike">
                <a:solidFill>
                  <a:srgbClr val="FFFFFF"/>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FFFFFF"/>
              </a:buClr>
              <a:buSzPts val="1200"/>
              <a:buFont typeface="Helvetica Neue Light"/>
              <a:buNone/>
              <a:defRPr b="1" i="0" sz="1500" u="none" cap="none" strike="noStrike">
                <a:solidFill>
                  <a:srgbClr val="FFFFFF"/>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FFFFFF"/>
              </a:buClr>
              <a:buSzPts val="1200"/>
              <a:buFont typeface="Helvetica Neue Light"/>
              <a:buNone/>
              <a:defRPr b="1" i="0" sz="1500" u="none" cap="none" strike="noStrike">
                <a:solidFill>
                  <a:srgbClr val="FFFFFF"/>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FFFFFF"/>
              </a:buClr>
              <a:buSzPts val="1200"/>
              <a:buFont typeface="Helvetica Neue Light"/>
              <a:buNone/>
              <a:defRPr b="1" i="0" sz="1500" u="none" cap="none" strike="noStrike">
                <a:solidFill>
                  <a:srgbClr val="FFFFFF"/>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FFFFFF"/>
              </a:buClr>
              <a:buSzPts val="1200"/>
              <a:buFont typeface="Helvetica Neue Light"/>
              <a:buNone/>
              <a:defRPr b="1" i="0" sz="1500" u="none" cap="none" strike="noStrike">
                <a:solidFill>
                  <a:srgbClr val="FFFFFF"/>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FFFFFF"/>
              </a:buClr>
              <a:buSzPts val="1200"/>
              <a:buFont typeface="Helvetica Neue Light"/>
              <a:buNone/>
              <a:defRPr b="1" i="0" sz="1500" u="none" cap="none" strike="noStrike">
                <a:solidFill>
                  <a:srgbClr val="FFFFFF"/>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FFFFFF"/>
              </a:buClr>
              <a:buSzPts val="1200"/>
              <a:buFont typeface="Helvetica Neue Light"/>
              <a:buNone/>
              <a:defRPr b="1" i="0" sz="1500" u="none" cap="none" strike="noStrike">
                <a:solidFill>
                  <a:srgbClr val="FFFFFF"/>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FFFFFF"/>
              </a:buClr>
              <a:buSzPts val="1200"/>
              <a:buFont typeface="Helvetica Neue Light"/>
              <a:buNone/>
              <a:defRPr b="1" i="0" sz="1500" u="none" cap="none" strike="noStrike">
                <a:solidFill>
                  <a:srgbClr val="FFFFFF"/>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FFFFFF"/>
              </a:buClr>
              <a:buSzPts val="1200"/>
              <a:buFont typeface="Helvetica Neue Light"/>
              <a:buNone/>
              <a:defRPr b="1" i="0" sz="15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solidFill>
                <a:schemeClr val="dk2"/>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showMasterSp="0">
  <p:cSld name="TITLE_AND_BODY_1">
    <p:bg>
      <p:bgPr>
        <a:solidFill>
          <a:srgbClr val="000000"/>
        </a:solidFill>
      </p:bgPr>
    </p:bg>
    <p:spTree>
      <p:nvGrpSpPr>
        <p:cNvPr id="40" name="Shape 40"/>
        <p:cNvGrpSpPr/>
        <p:nvPr/>
      </p:nvGrpSpPr>
      <p:grpSpPr>
        <a:xfrm>
          <a:off x="0" y="0"/>
          <a:ext cx="0" cy="0"/>
          <a:chOff x="0" y="0"/>
          <a:chExt cx="0" cy="0"/>
        </a:xfrm>
      </p:grpSpPr>
      <p:sp>
        <p:nvSpPr>
          <p:cNvPr id="41" name="Google Shape;41;g2c93750889f_1_439"/>
          <p:cNvSpPr txBox="1"/>
          <p:nvPr>
            <p:ph idx="12" type="sldNum"/>
          </p:nvPr>
        </p:nvSpPr>
        <p:spPr>
          <a:xfrm>
            <a:off x="5967907" y="6505277"/>
            <a:ext cx="247200" cy="303000"/>
          </a:xfrm>
          <a:prstGeom prst="rect">
            <a:avLst/>
          </a:prstGeom>
          <a:noFill/>
          <a:ln>
            <a:noFill/>
          </a:ln>
        </p:spPr>
        <p:txBody>
          <a:bodyPr anchorCtr="0" anchor="t" bIns="35725" lIns="35725" spcFirstLastPara="1" rIns="35725" wrap="square" tIns="35725">
            <a:spAutoFit/>
          </a:bodyPr>
          <a:lstStyle>
            <a:lvl1pPr indent="0" lvl="0"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1pPr>
            <a:lvl2pPr indent="0" lvl="1"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2pPr>
            <a:lvl3pPr indent="0" lvl="2"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3pPr>
            <a:lvl4pPr indent="0" lvl="3"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4pPr>
            <a:lvl5pPr indent="0" lvl="4"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5pPr>
            <a:lvl6pPr indent="0" lvl="5"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6pPr>
            <a:lvl7pPr indent="0" lvl="6"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7pPr>
            <a:lvl8pPr indent="0" lvl="7"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8pPr>
            <a:lvl9pPr indent="0" lvl="8" marL="0" marR="0" algn="ctr">
              <a:lnSpc>
                <a:spcPct val="100000"/>
              </a:lnSpc>
              <a:spcBef>
                <a:spcPts val="0"/>
              </a:spcBef>
              <a:spcAft>
                <a:spcPts val="0"/>
              </a:spcAft>
              <a:buClr>
                <a:srgbClr val="000000"/>
              </a:buClr>
              <a:buSzPts val="1200"/>
              <a:buFont typeface="Helvetica Neue Light"/>
              <a:buNone/>
              <a:defRPr b="1" i="0" sz="15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solidFill>
                <a:schemeClr val="dk2"/>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9"/>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9"/>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8" name="Google Shape;48;p6"/>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9" name="Shape 49"/>
        <p:cNvGrpSpPr/>
        <p:nvPr/>
      </p:nvGrpSpPr>
      <p:grpSpPr>
        <a:xfrm>
          <a:off x="0" y="0"/>
          <a:ext cx="0" cy="0"/>
          <a:chOff x="0" y="0"/>
          <a:chExt cx="0" cy="0"/>
        </a:xfrm>
      </p:grpSpPr>
      <p:sp>
        <p:nvSpPr>
          <p:cNvPr id="50" name="Google Shape;50;p7"/>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8.xml"/><Relationship Id="rId22" Type="http://schemas.openxmlformats.org/officeDocument/2006/relationships/slideLayout" Target="../slideLayouts/slideLayout10.xml"/><Relationship Id="rId21" Type="http://schemas.openxmlformats.org/officeDocument/2006/relationships/slideLayout" Target="../slideLayouts/slideLayout9.xml"/><Relationship Id="rId24" Type="http://schemas.openxmlformats.org/officeDocument/2006/relationships/slideLayout" Target="../slideLayouts/slideLayout12.xml"/><Relationship Id="rId23"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8.png"/><Relationship Id="rId26" Type="http://schemas.openxmlformats.org/officeDocument/2006/relationships/slideLayout" Target="../slideLayouts/slideLayout14.xml"/><Relationship Id="rId25" Type="http://schemas.openxmlformats.org/officeDocument/2006/relationships/slideLayout" Target="../slideLayouts/slideLayout13.xml"/><Relationship Id="rId28" Type="http://schemas.openxmlformats.org/officeDocument/2006/relationships/slideLayout" Target="../slideLayouts/slideLayout16.xml"/><Relationship Id="rId27" Type="http://schemas.openxmlformats.org/officeDocument/2006/relationships/slideLayout" Target="../slideLayouts/slideLayout15.xml"/><Relationship Id="rId5" Type="http://schemas.openxmlformats.org/officeDocument/2006/relationships/image" Target="../media/image56.png"/><Relationship Id="rId6" Type="http://schemas.openxmlformats.org/officeDocument/2006/relationships/image" Target="../media/image2.png"/><Relationship Id="rId29" Type="http://schemas.openxmlformats.org/officeDocument/2006/relationships/slideLayout" Target="../slideLayouts/slideLayout17.xml"/><Relationship Id="rId7" Type="http://schemas.openxmlformats.org/officeDocument/2006/relationships/image" Target="../media/image3.jpg"/><Relationship Id="rId8" Type="http://schemas.openxmlformats.org/officeDocument/2006/relationships/image" Target="../media/image7.jpg"/><Relationship Id="rId30" Type="http://schemas.openxmlformats.org/officeDocument/2006/relationships/theme" Target="../theme/theme2.xml"/><Relationship Id="rId11" Type="http://schemas.openxmlformats.org/officeDocument/2006/relationships/image" Target="../media/image16.png"/><Relationship Id="rId10" Type="http://schemas.openxmlformats.org/officeDocument/2006/relationships/image" Target="../media/image35.png"/><Relationship Id="rId13" Type="http://schemas.openxmlformats.org/officeDocument/2006/relationships/slideLayout" Target="../slideLayouts/slideLayout1.xml"/><Relationship Id="rId12" Type="http://schemas.openxmlformats.org/officeDocument/2006/relationships/image" Target="../media/image4.png"/><Relationship Id="rId15" Type="http://schemas.openxmlformats.org/officeDocument/2006/relationships/slideLayout" Target="../slideLayouts/slideLayout3.xml"/><Relationship Id="rId14" Type="http://schemas.openxmlformats.org/officeDocument/2006/relationships/slideLayout" Target="../slideLayouts/slideLayout2.xml"/><Relationship Id="rId17" Type="http://schemas.openxmlformats.org/officeDocument/2006/relationships/slideLayout" Target="../slideLayouts/slideLayout5.xml"/><Relationship Id="rId16" Type="http://schemas.openxmlformats.org/officeDocument/2006/relationships/slideLayout" Target="../slideLayouts/slideLayout4.xml"/><Relationship Id="rId19" Type="http://schemas.openxmlformats.org/officeDocument/2006/relationships/slideLayout" Target="../slideLayouts/slideLayout7.xml"/><Relationship Id="rId1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5.xml"/><Relationship Id="rId22" Type="http://schemas.openxmlformats.org/officeDocument/2006/relationships/slideLayout" Target="../slideLayouts/slideLayout27.xml"/><Relationship Id="rId21" Type="http://schemas.openxmlformats.org/officeDocument/2006/relationships/slideLayout" Target="../slideLayouts/slideLayout26.xml"/><Relationship Id="rId24" Type="http://schemas.openxmlformats.org/officeDocument/2006/relationships/slideLayout" Target="../slideLayouts/slideLayout29.xml"/><Relationship Id="rId23" Type="http://schemas.openxmlformats.org/officeDocument/2006/relationships/slideLayout" Target="../slideLayouts/slideLayout28.xml"/><Relationship Id="rId1" Type="http://schemas.openxmlformats.org/officeDocument/2006/relationships/image" Target="../media/image1.png"/><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2.png"/><Relationship Id="rId26" Type="http://schemas.openxmlformats.org/officeDocument/2006/relationships/slideLayout" Target="../slideLayouts/slideLayout31.xml"/><Relationship Id="rId25" Type="http://schemas.openxmlformats.org/officeDocument/2006/relationships/slideLayout" Target="../slideLayouts/slideLayout30.xml"/><Relationship Id="rId28" Type="http://schemas.openxmlformats.org/officeDocument/2006/relationships/slideLayout" Target="../slideLayouts/slideLayout33.xml"/><Relationship Id="rId27" Type="http://schemas.openxmlformats.org/officeDocument/2006/relationships/slideLayout" Target="../slideLayouts/slideLayout32.xml"/><Relationship Id="rId5" Type="http://schemas.openxmlformats.org/officeDocument/2006/relationships/image" Target="../media/image56.png"/><Relationship Id="rId6" Type="http://schemas.openxmlformats.org/officeDocument/2006/relationships/image" Target="../media/image3.jpg"/><Relationship Id="rId29" Type="http://schemas.openxmlformats.org/officeDocument/2006/relationships/slideLayout" Target="../slideLayouts/slideLayout34.xml"/><Relationship Id="rId7" Type="http://schemas.openxmlformats.org/officeDocument/2006/relationships/image" Target="../media/image7.jpg"/><Relationship Id="rId8" Type="http://schemas.openxmlformats.org/officeDocument/2006/relationships/image" Target="../media/image35.png"/><Relationship Id="rId30" Type="http://schemas.openxmlformats.org/officeDocument/2006/relationships/theme" Target="../theme/theme1.xml"/><Relationship Id="rId11" Type="http://schemas.openxmlformats.org/officeDocument/2006/relationships/image" Target="../media/image16.png"/><Relationship Id="rId10" Type="http://schemas.openxmlformats.org/officeDocument/2006/relationships/image" Target="../media/image8.png"/><Relationship Id="rId13" Type="http://schemas.openxmlformats.org/officeDocument/2006/relationships/slideLayout" Target="../slideLayouts/slideLayout18.xml"/><Relationship Id="rId12" Type="http://schemas.openxmlformats.org/officeDocument/2006/relationships/image" Target="../media/image4.png"/><Relationship Id="rId15" Type="http://schemas.openxmlformats.org/officeDocument/2006/relationships/slideLayout" Target="../slideLayouts/slideLayout20.xml"/><Relationship Id="rId14" Type="http://schemas.openxmlformats.org/officeDocument/2006/relationships/slideLayout" Target="../slideLayouts/slideLayout19.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9" Type="http://schemas.openxmlformats.org/officeDocument/2006/relationships/slideLayout" Target="../slideLayouts/slideLayout24.xml"/><Relationship Id="rId18"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7FB"/>
            </a:gs>
            <a:gs pos="100000">
              <a:srgbClr val="C7CFE6"/>
            </a:gs>
          </a:gsLst>
          <a:lin ang="16800000" scaled="0"/>
        </a:gradFill>
      </p:bgPr>
    </p:bg>
    <p:spTree>
      <p:nvGrpSpPr>
        <p:cNvPr id="5" name="Shape 5"/>
        <p:cNvGrpSpPr/>
        <p:nvPr/>
      </p:nvGrpSpPr>
      <p:grpSpPr>
        <a:xfrm>
          <a:off x="0" y="0"/>
          <a:ext cx="0" cy="0"/>
          <a:chOff x="0" y="0"/>
          <a:chExt cx="0" cy="0"/>
        </a:xfrm>
      </p:grpSpPr>
      <p:sp>
        <p:nvSpPr>
          <p:cNvPr id="6" name="Google Shape;6;p3"/>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3"/>
          <p:cNvSpPr txBox="1"/>
          <p:nvPr>
            <p:ph idx="1" type="body"/>
          </p:nvPr>
        </p:nvSpPr>
        <p:spPr>
          <a:xfrm>
            <a:off x="838200" y="1440267"/>
            <a:ext cx="10515600" cy="473669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 name="Google Shape;8;p3"/>
          <p:cNvPicPr preferRelativeResize="0"/>
          <p:nvPr/>
        </p:nvPicPr>
        <p:blipFill rotWithShape="1">
          <a:blip r:embed="rId1">
            <a:alphaModFix/>
          </a:blip>
          <a:srcRect b="0" l="0" r="0" t="0"/>
          <a:stretch/>
        </p:blipFill>
        <p:spPr>
          <a:xfrm>
            <a:off x="280295" y="6244273"/>
            <a:ext cx="1041877" cy="544618"/>
          </a:xfrm>
          <a:prstGeom prst="rect">
            <a:avLst/>
          </a:prstGeom>
          <a:noFill/>
          <a:ln>
            <a:noFill/>
          </a:ln>
        </p:spPr>
      </p:pic>
      <p:sp>
        <p:nvSpPr>
          <p:cNvPr id="9" name="Google Shape;9;p3"/>
          <p:cNvSpPr txBox="1"/>
          <p:nvPr/>
        </p:nvSpPr>
        <p:spPr>
          <a:xfrm>
            <a:off x="1266568" y="6351365"/>
            <a:ext cx="300269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4481AA"/>
                </a:solidFill>
                <a:latin typeface="Arial"/>
                <a:ea typeface="Arial"/>
                <a:cs typeface="Arial"/>
                <a:sym typeface="Arial"/>
              </a:rPr>
              <a:t>National Science Data Fabric</a:t>
            </a:r>
            <a:endParaRPr b="1" i="0" sz="1600" u="none" cap="none" strike="noStrike">
              <a:solidFill>
                <a:srgbClr val="4481AA"/>
              </a:solidFill>
              <a:latin typeface="Arial"/>
              <a:ea typeface="Arial"/>
              <a:cs typeface="Arial"/>
              <a:sym typeface="Arial"/>
            </a:endParaRPr>
          </a:p>
        </p:txBody>
      </p:sp>
      <p:sp>
        <p:nvSpPr>
          <p:cNvPr id="10" name="Google Shape;10;p3"/>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11" name="Google Shape;11;p3"/>
          <p:cNvPicPr preferRelativeResize="0"/>
          <p:nvPr/>
        </p:nvPicPr>
        <p:blipFill rotWithShape="1">
          <a:blip r:embed="rId2">
            <a:alphaModFix/>
          </a:blip>
          <a:srcRect b="0" l="0" r="0" t="0"/>
          <a:stretch/>
        </p:blipFill>
        <p:spPr>
          <a:xfrm>
            <a:off x="11257813" y="6404044"/>
            <a:ext cx="250719" cy="250719"/>
          </a:xfrm>
          <a:prstGeom prst="rect">
            <a:avLst/>
          </a:prstGeom>
          <a:noFill/>
          <a:ln>
            <a:noFill/>
          </a:ln>
        </p:spPr>
      </p:pic>
      <p:pic>
        <p:nvPicPr>
          <p:cNvPr id="12" name="Google Shape;12;p3"/>
          <p:cNvPicPr preferRelativeResize="0"/>
          <p:nvPr/>
        </p:nvPicPr>
        <p:blipFill rotWithShape="1">
          <a:blip r:embed="rId3">
            <a:alphaModFix/>
          </a:blip>
          <a:srcRect b="0" l="0" r="0" t="0"/>
          <a:stretch/>
        </p:blipFill>
        <p:spPr>
          <a:xfrm>
            <a:off x="10224233" y="6391977"/>
            <a:ext cx="547463" cy="228109"/>
          </a:xfrm>
          <a:prstGeom prst="rect">
            <a:avLst/>
          </a:prstGeom>
          <a:noFill/>
          <a:ln>
            <a:noFill/>
          </a:ln>
        </p:spPr>
      </p:pic>
      <p:pic>
        <p:nvPicPr>
          <p:cNvPr id="13" name="Google Shape;13;p3"/>
          <p:cNvPicPr preferRelativeResize="0"/>
          <p:nvPr/>
        </p:nvPicPr>
        <p:blipFill rotWithShape="1">
          <a:blip r:embed="rId4">
            <a:alphaModFix/>
          </a:blip>
          <a:srcRect b="0" l="0" r="0" t="0"/>
          <a:stretch/>
        </p:blipFill>
        <p:spPr>
          <a:xfrm>
            <a:off x="10898788" y="6390066"/>
            <a:ext cx="231932" cy="231932"/>
          </a:xfrm>
          <a:prstGeom prst="rect">
            <a:avLst/>
          </a:prstGeom>
          <a:noFill/>
          <a:ln>
            <a:noFill/>
          </a:ln>
        </p:spPr>
      </p:pic>
      <p:pic>
        <p:nvPicPr>
          <p:cNvPr id="14" name="Google Shape;14;p3"/>
          <p:cNvPicPr preferRelativeResize="0"/>
          <p:nvPr/>
        </p:nvPicPr>
        <p:blipFill rotWithShape="1">
          <a:blip r:embed="rId5">
            <a:alphaModFix/>
          </a:blip>
          <a:srcRect b="0" l="0" r="0" t="0"/>
          <a:stretch/>
        </p:blipFill>
        <p:spPr>
          <a:xfrm>
            <a:off x="8063957" y="6387969"/>
            <a:ext cx="236124" cy="236124"/>
          </a:xfrm>
          <a:prstGeom prst="rect">
            <a:avLst/>
          </a:prstGeom>
          <a:noFill/>
          <a:ln>
            <a:noFill/>
          </a:ln>
        </p:spPr>
      </p:pic>
      <p:pic>
        <p:nvPicPr>
          <p:cNvPr descr="The University of Tennessee Logo | Brand Guidelines" id="15" name="Google Shape;15;p3"/>
          <p:cNvPicPr preferRelativeResize="0"/>
          <p:nvPr/>
        </p:nvPicPr>
        <p:blipFill rotWithShape="1">
          <a:blip r:embed="rId6">
            <a:alphaModFix/>
          </a:blip>
          <a:srcRect b="23684" l="0" r="0" t="21388"/>
          <a:stretch/>
        </p:blipFill>
        <p:spPr>
          <a:xfrm>
            <a:off x="6378851" y="6288529"/>
            <a:ext cx="831395" cy="435005"/>
          </a:xfrm>
          <a:prstGeom prst="rect">
            <a:avLst/>
          </a:prstGeom>
          <a:noFill/>
          <a:ln>
            <a:noFill/>
          </a:ln>
        </p:spPr>
      </p:pic>
      <p:pic>
        <p:nvPicPr>
          <p:cNvPr id="16" name="Google Shape;16;p3"/>
          <p:cNvPicPr preferRelativeResize="0"/>
          <p:nvPr/>
        </p:nvPicPr>
        <p:blipFill rotWithShape="1">
          <a:blip r:embed="rId7">
            <a:alphaModFix/>
          </a:blip>
          <a:srcRect b="13158" l="15683" r="11642" t="13859"/>
          <a:stretch/>
        </p:blipFill>
        <p:spPr>
          <a:xfrm>
            <a:off x="8427173" y="6307447"/>
            <a:ext cx="790959" cy="397169"/>
          </a:xfrm>
          <a:prstGeom prst="rect">
            <a:avLst/>
          </a:prstGeom>
          <a:noFill/>
          <a:ln>
            <a:noFill/>
          </a:ln>
        </p:spPr>
      </p:pic>
      <p:pic>
        <p:nvPicPr>
          <p:cNvPr id="17" name="Google Shape;17;p3"/>
          <p:cNvPicPr preferRelativeResize="0"/>
          <p:nvPr/>
        </p:nvPicPr>
        <p:blipFill rotWithShape="1">
          <a:blip r:embed="rId8">
            <a:alphaModFix/>
          </a:blip>
          <a:srcRect b="0" l="0" r="51700" t="0"/>
          <a:stretch/>
        </p:blipFill>
        <p:spPr>
          <a:xfrm>
            <a:off x="9345225" y="6404616"/>
            <a:ext cx="751916" cy="202831"/>
          </a:xfrm>
          <a:prstGeom prst="rect">
            <a:avLst/>
          </a:prstGeom>
          <a:noFill/>
          <a:ln>
            <a:noFill/>
          </a:ln>
        </p:spPr>
      </p:pic>
      <p:pic>
        <p:nvPicPr>
          <p:cNvPr id="18" name="Google Shape;18;p3"/>
          <p:cNvPicPr preferRelativeResize="0"/>
          <p:nvPr/>
        </p:nvPicPr>
        <p:blipFill rotWithShape="1">
          <a:blip r:embed="rId9">
            <a:alphaModFix/>
          </a:blip>
          <a:srcRect b="17012" l="16900" r="16614" t="18470"/>
          <a:stretch/>
        </p:blipFill>
        <p:spPr>
          <a:xfrm>
            <a:off x="4648076" y="6305952"/>
            <a:ext cx="400159" cy="400159"/>
          </a:xfrm>
          <a:prstGeom prst="rect">
            <a:avLst/>
          </a:prstGeom>
          <a:noFill/>
          <a:ln>
            <a:noFill/>
          </a:ln>
        </p:spPr>
      </p:pic>
      <p:pic>
        <p:nvPicPr>
          <p:cNvPr id="19" name="Google Shape;19;p3"/>
          <p:cNvPicPr preferRelativeResize="0"/>
          <p:nvPr/>
        </p:nvPicPr>
        <p:blipFill>
          <a:blip r:embed="rId10">
            <a:alphaModFix/>
          </a:blip>
          <a:stretch>
            <a:fillRect/>
          </a:stretch>
        </p:blipFill>
        <p:spPr>
          <a:xfrm>
            <a:off x="7184938" y="6335655"/>
            <a:ext cx="751926" cy="340754"/>
          </a:xfrm>
          <a:prstGeom prst="rect">
            <a:avLst/>
          </a:prstGeom>
          <a:noFill/>
          <a:ln>
            <a:noFill/>
          </a:ln>
        </p:spPr>
      </p:pic>
      <p:pic>
        <p:nvPicPr>
          <p:cNvPr id="20" name="Google Shape;20;p3" title="United States Department of Energy - Wikipedia"/>
          <p:cNvPicPr preferRelativeResize="0"/>
          <p:nvPr/>
        </p:nvPicPr>
        <p:blipFill>
          <a:blip r:embed="rId11">
            <a:alphaModFix/>
          </a:blip>
          <a:stretch>
            <a:fillRect/>
          </a:stretch>
        </p:blipFill>
        <p:spPr>
          <a:xfrm>
            <a:off x="5175327" y="6305957"/>
            <a:ext cx="400150" cy="400150"/>
          </a:xfrm>
          <a:prstGeom prst="rect">
            <a:avLst/>
          </a:prstGeom>
          <a:noFill/>
          <a:ln>
            <a:noFill/>
          </a:ln>
        </p:spPr>
      </p:pic>
      <p:pic>
        <p:nvPicPr>
          <p:cNvPr id="21" name="Google Shape;21;p3"/>
          <p:cNvPicPr preferRelativeResize="0"/>
          <p:nvPr/>
        </p:nvPicPr>
        <p:blipFill>
          <a:blip r:embed="rId12">
            <a:alphaModFix/>
          </a:blip>
          <a:stretch>
            <a:fillRect/>
          </a:stretch>
        </p:blipFill>
        <p:spPr>
          <a:xfrm>
            <a:off x="5644457" y="6284075"/>
            <a:ext cx="844643" cy="435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13"/>
    <p:sldLayoutId id="2147483650" r:id="rId14"/>
    <p:sldLayoutId id="2147483651" r:id="rId15"/>
    <p:sldLayoutId id="2147483652" r:id="rId16"/>
    <p:sldLayoutId id="2147483653" r:id="rId17"/>
    <p:sldLayoutId id="2147483654" r:id="rId18"/>
    <p:sldLayoutId id="2147483655" r:id="rId19"/>
    <p:sldLayoutId id="2147483656" r:id="rId20"/>
    <p:sldLayoutId id="2147483657" r:id="rId21"/>
    <p:sldLayoutId id="2147483658" r:id="rId22"/>
    <p:sldLayoutId id="2147483659" r:id="rId23"/>
    <p:sldLayoutId id="2147483660" r:id="rId24"/>
    <p:sldLayoutId id="2147483661" r:id="rId25"/>
    <p:sldLayoutId id="2147483662" r:id="rId26"/>
    <p:sldLayoutId id="2147483663" r:id="rId27"/>
    <p:sldLayoutId id="2147483664" r:id="rId28"/>
    <p:sldLayoutId id="2147483665"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4F7FB"/>
            </a:gs>
            <a:gs pos="100000">
              <a:srgbClr val="C7CFE6"/>
            </a:gs>
          </a:gsLst>
          <a:lin ang="16800000" scaled="0"/>
        </a:gradFill>
      </p:bgPr>
    </p:bg>
    <p:spTree>
      <p:nvGrpSpPr>
        <p:cNvPr id="90" name="Shape 90"/>
        <p:cNvGrpSpPr/>
        <p:nvPr/>
      </p:nvGrpSpPr>
      <p:grpSpPr>
        <a:xfrm>
          <a:off x="0" y="0"/>
          <a:ext cx="0" cy="0"/>
          <a:chOff x="0" y="0"/>
          <a:chExt cx="0" cy="0"/>
        </a:xfrm>
      </p:grpSpPr>
      <p:sp>
        <p:nvSpPr>
          <p:cNvPr id="91" name="Google Shape;91;g28328f9f253_1_0"/>
          <p:cNvSpPr txBox="1"/>
          <p:nvPr>
            <p:ph type="title"/>
          </p:nvPr>
        </p:nvSpPr>
        <p:spPr>
          <a:xfrm>
            <a:off x="838200" y="7612"/>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2" name="Google Shape;92;g28328f9f253_1_0"/>
          <p:cNvSpPr txBox="1"/>
          <p:nvPr>
            <p:ph idx="1" type="body"/>
          </p:nvPr>
        </p:nvSpPr>
        <p:spPr>
          <a:xfrm>
            <a:off x="838200" y="1440267"/>
            <a:ext cx="10515600" cy="473669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3" name="Google Shape;93;g28328f9f253_1_0"/>
          <p:cNvPicPr preferRelativeResize="0"/>
          <p:nvPr/>
        </p:nvPicPr>
        <p:blipFill rotWithShape="1">
          <a:blip r:embed="rId1">
            <a:alphaModFix/>
          </a:blip>
          <a:srcRect b="0" l="0" r="0" t="0"/>
          <a:stretch/>
        </p:blipFill>
        <p:spPr>
          <a:xfrm>
            <a:off x="280295" y="6244273"/>
            <a:ext cx="1041877" cy="544618"/>
          </a:xfrm>
          <a:prstGeom prst="rect">
            <a:avLst/>
          </a:prstGeom>
          <a:noFill/>
          <a:ln>
            <a:noFill/>
          </a:ln>
        </p:spPr>
      </p:pic>
      <p:sp>
        <p:nvSpPr>
          <p:cNvPr id="94" name="Google Shape;94;g28328f9f253_1_0"/>
          <p:cNvSpPr txBox="1"/>
          <p:nvPr/>
        </p:nvSpPr>
        <p:spPr>
          <a:xfrm>
            <a:off x="1266568" y="6351365"/>
            <a:ext cx="3002692"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1" i="0" lang="en-US" sz="1600" u="none" cap="none" strike="noStrike">
                <a:solidFill>
                  <a:srgbClr val="4481AA"/>
                </a:solidFill>
                <a:latin typeface="Arial"/>
                <a:ea typeface="Arial"/>
                <a:cs typeface="Arial"/>
                <a:sym typeface="Arial"/>
              </a:rPr>
              <a:t>National Science Data Fabric</a:t>
            </a:r>
            <a:endParaRPr b="1" i="0" sz="1600" u="none" cap="none" strike="noStrike">
              <a:solidFill>
                <a:srgbClr val="4481AA"/>
              </a:solidFill>
              <a:latin typeface="Arial"/>
              <a:ea typeface="Arial"/>
              <a:cs typeface="Arial"/>
              <a:sym typeface="Arial"/>
            </a:endParaRPr>
          </a:p>
        </p:txBody>
      </p:sp>
      <p:pic>
        <p:nvPicPr>
          <p:cNvPr id="95" name="Google Shape;95;g28328f9f253_1_0"/>
          <p:cNvPicPr preferRelativeResize="0"/>
          <p:nvPr/>
        </p:nvPicPr>
        <p:blipFill rotWithShape="1">
          <a:blip r:embed="rId2">
            <a:alphaModFix/>
          </a:blip>
          <a:srcRect b="0" l="0" r="0" t="0"/>
          <a:stretch/>
        </p:blipFill>
        <p:spPr>
          <a:xfrm>
            <a:off x="11257813" y="6404044"/>
            <a:ext cx="250719" cy="250719"/>
          </a:xfrm>
          <a:prstGeom prst="rect">
            <a:avLst/>
          </a:prstGeom>
          <a:noFill/>
          <a:ln>
            <a:noFill/>
          </a:ln>
        </p:spPr>
      </p:pic>
      <p:pic>
        <p:nvPicPr>
          <p:cNvPr id="96" name="Google Shape;96;g28328f9f253_1_0"/>
          <p:cNvPicPr preferRelativeResize="0"/>
          <p:nvPr/>
        </p:nvPicPr>
        <p:blipFill rotWithShape="1">
          <a:blip r:embed="rId3">
            <a:alphaModFix/>
          </a:blip>
          <a:srcRect b="0" l="0" r="0" t="0"/>
          <a:stretch/>
        </p:blipFill>
        <p:spPr>
          <a:xfrm>
            <a:off x="10224233" y="6391977"/>
            <a:ext cx="547463" cy="228109"/>
          </a:xfrm>
          <a:prstGeom prst="rect">
            <a:avLst/>
          </a:prstGeom>
          <a:noFill/>
          <a:ln>
            <a:noFill/>
          </a:ln>
        </p:spPr>
      </p:pic>
      <p:pic>
        <p:nvPicPr>
          <p:cNvPr id="97" name="Google Shape;97;g28328f9f253_1_0"/>
          <p:cNvPicPr preferRelativeResize="0"/>
          <p:nvPr/>
        </p:nvPicPr>
        <p:blipFill rotWithShape="1">
          <a:blip r:embed="rId4">
            <a:alphaModFix/>
          </a:blip>
          <a:srcRect b="0" l="0" r="0" t="0"/>
          <a:stretch/>
        </p:blipFill>
        <p:spPr>
          <a:xfrm>
            <a:off x="10898788" y="6390066"/>
            <a:ext cx="231932" cy="231932"/>
          </a:xfrm>
          <a:prstGeom prst="rect">
            <a:avLst/>
          </a:prstGeom>
          <a:noFill/>
          <a:ln>
            <a:noFill/>
          </a:ln>
        </p:spPr>
      </p:pic>
      <p:pic>
        <p:nvPicPr>
          <p:cNvPr id="98" name="Google Shape;98;g28328f9f253_1_0"/>
          <p:cNvPicPr preferRelativeResize="0"/>
          <p:nvPr/>
        </p:nvPicPr>
        <p:blipFill rotWithShape="1">
          <a:blip r:embed="rId5">
            <a:alphaModFix/>
          </a:blip>
          <a:srcRect b="0" l="0" r="0" t="0"/>
          <a:stretch/>
        </p:blipFill>
        <p:spPr>
          <a:xfrm>
            <a:off x="8063957" y="6387969"/>
            <a:ext cx="236124" cy="236124"/>
          </a:xfrm>
          <a:prstGeom prst="rect">
            <a:avLst/>
          </a:prstGeom>
          <a:noFill/>
          <a:ln>
            <a:noFill/>
          </a:ln>
        </p:spPr>
      </p:pic>
      <p:pic>
        <p:nvPicPr>
          <p:cNvPr id="99" name="Google Shape;99;g28328f9f253_1_0"/>
          <p:cNvPicPr preferRelativeResize="0"/>
          <p:nvPr/>
        </p:nvPicPr>
        <p:blipFill rotWithShape="1">
          <a:blip r:embed="rId6">
            <a:alphaModFix/>
          </a:blip>
          <a:srcRect b="13159" l="15683" r="11642" t="13859"/>
          <a:stretch/>
        </p:blipFill>
        <p:spPr>
          <a:xfrm>
            <a:off x="8427173" y="6307447"/>
            <a:ext cx="790959" cy="397169"/>
          </a:xfrm>
          <a:prstGeom prst="rect">
            <a:avLst/>
          </a:prstGeom>
          <a:noFill/>
          <a:ln>
            <a:noFill/>
          </a:ln>
        </p:spPr>
      </p:pic>
      <p:pic>
        <p:nvPicPr>
          <p:cNvPr id="100" name="Google Shape;100;g28328f9f253_1_0"/>
          <p:cNvPicPr preferRelativeResize="0"/>
          <p:nvPr/>
        </p:nvPicPr>
        <p:blipFill rotWithShape="1">
          <a:blip r:embed="rId7">
            <a:alphaModFix/>
          </a:blip>
          <a:srcRect b="0" l="0" r="51699" t="0"/>
          <a:stretch/>
        </p:blipFill>
        <p:spPr>
          <a:xfrm>
            <a:off x="9345225" y="6404616"/>
            <a:ext cx="751916" cy="202831"/>
          </a:xfrm>
          <a:prstGeom prst="rect">
            <a:avLst/>
          </a:prstGeom>
          <a:noFill/>
          <a:ln>
            <a:noFill/>
          </a:ln>
        </p:spPr>
      </p:pic>
      <p:sp>
        <p:nvSpPr>
          <p:cNvPr id="101" name="Google Shape;101;g28328f9f253_1_0"/>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1pPr>
            <a:lvl2pPr indent="0" lvl="1"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2pPr>
            <a:lvl3pPr indent="0" lvl="2"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3pPr>
            <a:lvl4pPr indent="0" lvl="3"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4pPr>
            <a:lvl5pPr indent="0" lvl="4"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5pPr>
            <a:lvl6pPr indent="0" lvl="5"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6pPr>
            <a:lvl7pPr indent="0" lvl="6"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7pPr>
            <a:lvl8pPr indent="0" lvl="7"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8pPr>
            <a:lvl9pPr indent="0" lvl="8" marL="0" marR="0" rtl="0" algn="ctr">
              <a:lnSpc>
                <a:spcPct val="100000"/>
              </a:lnSpc>
              <a:spcBef>
                <a:spcPts val="0"/>
              </a:spcBef>
              <a:spcAft>
                <a:spcPts val="0"/>
              </a:spcAft>
              <a:buClr>
                <a:srgbClr val="000000"/>
              </a:buClr>
              <a:buSzPts val="1500"/>
              <a:buFont typeface="Arial"/>
              <a:buNone/>
              <a:defRPr b="1" i="0" sz="1500" u="none" cap="none" strike="noStrike">
                <a:solidFill>
                  <a:schemeClr val="dk2"/>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pic>
        <p:nvPicPr>
          <p:cNvPr id="102" name="Google Shape;102;g28328f9f253_1_0"/>
          <p:cNvPicPr preferRelativeResize="0"/>
          <p:nvPr/>
        </p:nvPicPr>
        <p:blipFill rotWithShape="1">
          <a:blip r:embed="rId8">
            <a:alphaModFix/>
          </a:blip>
          <a:srcRect b="0" l="0" r="0" t="0"/>
          <a:stretch/>
        </p:blipFill>
        <p:spPr>
          <a:xfrm>
            <a:off x="7184938" y="6335655"/>
            <a:ext cx="751926" cy="340754"/>
          </a:xfrm>
          <a:prstGeom prst="rect">
            <a:avLst/>
          </a:prstGeom>
          <a:noFill/>
          <a:ln>
            <a:noFill/>
          </a:ln>
        </p:spPr>
      </p:pic>
      <p:pic>
        <p:nvPicPr>
          <p:cNvPr descr="The University of Tennessee Logo | Brand Guidelines" id="103" name="Google Shape;103;g28328f9f253_1_0"/>
          <p:cNvPicPr preferRelativeResize="0"/>
          <p:nvPr/>
        </p:nvPicPr>
        <p:blipFill rotWithShape="1">
          <a:blip r:embed="rId9">
            <a:alphaModFix/>
          </a:blip>
          <a:srcRect b="23684" l="0" r="0" t="21388"/>
          <a:stretch/>
        </p:blipFill>
        <p:spPr>
          <a:xfrm>
            <a:off x="6378851" y="6288529"/>
            <a:ext cx="831395" cy="435005"/>
          </a:xfrm>
          <a:prstGeom prst="rect">
            <a:avLst/>
          </a:prstGeom>
          <a:noFill/>
          <a:ln>
            <a:noFill/>
          </a:ln>
        </p:spPr>
      </p:pic>
      <p:pic>
        <p:nvPicPr>
          <p:cNvPr id="104" name="Google Shape;104;g28328f9f253_1_0"/>
          <p:cNvPicPr preferRelativeResize="0"/>
          <p:nvPr/>
        </p:nvPicPr>
        <p:blipFill rotWithShape="1">
          <a:blip r:embed="rId10">
            <a:alphaModFix/>
          </a:blip>
          <a:srcRect b="17012" l="16900" r="16614" t="18470"/>
          <a:stretch/>
        </p:blipFill>
        <p:spPr>
          <a:xfrm>
            <a:off x="4648076" y="6305952"/>
            <a:ext cx="400159" cy="400159"/>
          </a:xfrm>
          <a:prstGeom prst="rect">
            <a:avLst/>
          </a:prstGeom>
          <a:noFill/>
          <a:ln>
            <a:noFill/>
          </a:ln>
        </p:spPr>
      </p:pic>
      <p:pic>
        <p:nvPicPr>
          <p:cNvPr id="105" name="Google Shape;105;g28328f9f253_1_0" title="United States Department of Energy - Wikipedia"/>
          <p:cNvPicPr preferRelativeResize="0"/>
          <p:nvPr/>
        </p:nvPicPr>
        <p:blipFill>
          <a:blip r:embed="rId11">
            <a:alphaModFix/>
          </a:blip>
          <a:stretch>
            <a:fillRect/>
          </a:stretch>
        </p:blipFill>
        <p:spPr>
          <a:xfrm>
            <a:off x="5175327" y="6305957"/>
            <a:ext cx="400150" cy="400150"/>
          </a:xfrm>
          <a:prstGeom prst="rect">
            <a:avLst/>
          </a:prstGeom>
          <a:noFill/>
          <a:ln>
            <a:noFill/>
          </a:ln>
        </p:spPr>
      </p:pic>
      <p:pic>
        <p:nvPicPr>
          <p:cNvPr id="106" name="Google Shape;106;g28328f9f253_1_0"/>
          <p:cNvPicPr preferRelativeResize="0"/>
          <p:nvPr/>
        </p:nvPicPr>
        <p:blipFill>
          <a:blip r:embed="rId12">
            <a:alphaModFix/>
          </a:blip>
          <a:stretch>
            <a:fillRect/>
          </a:stretch>
        </p:blipFill>
        <p:spPr>
          <a:xfrm>
            <a:off x="5644457" y="6284075"/>
            <a:ext cx="844643" cy="435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8.gif"/><Relationship Id="rId4" Type="http://schemas.openxmlformats.org/officeDocument/2006/relationships/image" Target="../media/image31.png"/><Relationship Id="rId9"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36.png"/><Relationship Id="rId8" Type="http://schemas.openxmlformats.org/officeDocument/2006/relationships/image" Target="../media/image33.jpg"/><Relationship Id="rId11" Type="http://schemas.openxmlformats.org/officeDocument/2006/relationships/image" Target="../media/image49.png"/><Relationship Id="rId10" Type="http://schemas.openxmlformats.org/officeDocument/2006/relationships/image" Target="../media/image32.png"/><Relationship Id="rId13" Type="http://schemas.openxmlformats.org/officeDocument/2006/relationships/image" Target="../media/image47.jpg"/><Relationship Id="rId12" Type="http://schemas.openxmlformats.org/officeDocument/2006/relationships/image" Target="../media/image3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1.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hyperlink" Target="https://github.com/nsdf-fabric/Openvisus_Tutorial/tree/main" TargetMode="External"/><Relationship Id="rId7" Type="http://schemas.openxmlformats.org/officeDocument/2006/relationships/image" Target="../media/image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4.png"/><Relationship Id="rId4" Type="http://schemas.openxmlformats.org/officeDocument/2006/relationships/hyperlink" Target="https://github.com/nsdf-fabric/Openvisus_Tutorial/tree/main" TargetMode="External"/><Relationship Id="rId5"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drive.google.com/file/d/1YJIQChoc_URwDiuGH7Kw-F6ePeL9FcGm/view" TargetMode="External"/><Relationship Id="rId4" Type="http://schemas.openxmlformats.org/officeDocument/2006/relationships/image" Target="../media/image52.jpg"/><Relationship Id="rId5" Type="http://schemas.openxmlformats.org/officeDocument/2006/relationships/hyperlink" Target="https://github.com/nsdf-fabric/Openvisus_Tutorial/tree/main" TargetMode="External"/><Relationship Id="rId6" Type="http://schemas.openxmlformats.org/officeDocument/2006/relationships/image" Target="../media/image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github.com/sci-visus/Openvisus-NASA-Dashboard" TargetMode="External"/><Relationship Id="rId4" Type="http://schemas.openxmlformats.org/officeDocument/2006/relationships/hyperlink" Target="http://chpc3.nationalsciencedatafabric.org:11857/run" TargetMode="External"/><Relationship Id="rId5" Type="http://schemas.openxmlformats.org/officeDocument/2006/relationships/image" Target="../media/image54.png"/><Relationship Id="rId6" Type="http://schemas.openxmlformats.org/officeDocument/2006/relationships/hyperlink" Target="https://github.com/nsdf-fabric/Openvisus_Tutorial/tree/main" TargetMode="External"/><Relationship Id="rId7"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github.com/nsdf-fabric/Openvisus_Tutorial/tree/main" TargetMode="External"/><Relationship Id="rId4" Type="http://schemas.openxmlformats.org/officeDocument/2006/relationships/image" Target="../media/image70.png"/><Relationship Id="rId5" Type="http://schemas.openxmlformats.org/officeDocument/2006/relationships/image" Target="../media/image8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github.com/codespaces/new/nsdf-fabric/Tutorial_2024_IEEE_VIS?devcontainer_path=.devcontainer/session+II/devcontainer.json" TargetMode="External"/><Relationship Id="rId4" Type="http://schemas.openxmlformats.org/officeDocument/2006/relationships/hyperlink" Target="http://drive.google.com/file/d/1uyQKUtIj6npH0ncfAfSuxcRYEnG7T6FN/view" TargetMode="External"/><Relationship Id="rId9" Type="http://schemas.openxmlformats.org/officeDocument/2006/relationships/hyperlink" Target="https://github.com/nsdf-fabric/Openvisus_Tutorial/tree/main" TargetMode="External"/><Relationship Id="rId5" Type="http://schemas.openxmlformats.org/officeDocument/2006/relationships/image" Target="../media/image59.jpg"/><Relationship Id="rId6" Type="http://schemas.openxmlformats.org/officeDocument/2006/relationships/hyperlink" Target="https://github.com/nsdf-fabric/Openvisus_Tutorial/tree/main" TargetMode="External"/><Relationship Id="rId7" Type="http://schemas.openxmlformats.org/officeDocument/2006/relationships/image" Target="../media/image70.png"/><Relationship Id="rId8" Type="http://schemas.openxmlformats.org/officeDocument/2006/relationships/hyperlink" Target="https://github.com/nsdf-fabric/Openvisus_Tutorial/tree/main" TargetMode="External"/><Relationship Id="rId11" Type="http://schemas.openxmlformats.org/officeDocument/2006/relationships/hyperlink" Target="https://github.com/nsdf-fabric/Openvisus_Tutorial/tree/main" TargetMode="External"/><Relationship Id="rId10" Type="http://schemas.openxmlformats.org/officeDocument/2006/relationships/image" Target="../media/image38.png"/><Relationship Id="rId12" Type="http://schemas.openxmlformats.org/officeDocument/2006/relationships/hyperlink" Target="https://github.com/codespaces/new/nsdf-fabric/Tutorial_2024_IEEE_VIS?devcontainer_path=.devcontainer/session+II/devcontainer.js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3.png"/><Relationship Id="rId4" Type="http://schemas.openxmlformats.org/officeDocument/2006/relationships/hyperlink" Target="https://github.com/nsdf-fabric/Openvisus_Tutorial/tree/main" TargetMode="External"/><Relationship Id="rId5" Type="http://schemas.openxmlformats.org/officeDocument/2006/relationships/hyperlink" Target="https://github.com/nsdf-fabric/Openvisus_Tutorial/tree/main" TargetMode="External"/><Relationship Id="rId6" Type="http://schemas.openxmlformats.org/officeDocument/2006/relationships/image" Target="../media/image38.png"/><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TauferLab/ACM_Summer_School_202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5.png"/><Relationship Id="rId4" Type="http://schemas.openxmlformats.org/officeDocument/2006/relationships/hyperlink" Target="https://github.com/nsdf-fabric/Openvisus_Tutorial/tree/main" TargetMode="External"/><Relationship Id="rId5" Type="http://schemas.openxmlformats.org/officeDocument/2006/relationships/hyperlink" Target="https://github.com/nsdf-fabric/Openvisus_Tutorial/tree/main" TargetMode="External"/><Relationship Id="rId6" Type="http://schemas.openxmlformats.org/officeDocument/2006/relationships/image" Target="../media/image38.png"/><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TauferLab/ACM_Summer_School_2024"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60.png"/><Relationship Id="rId4" Type="http://schemas.openxmlformats.org/officeDocument/2006/relationships/image" Target="../media/image62.png"/><Relationship Id="rId9" Type="http://schemas.openxmlformats.org/officeDocument/2006/relationships/hyperlink" Target="https://github.com/TauferLab/ACM_Summer_School_2024" TargetMode="External"/><Relationship Id="rId5" Type="http://schemas.openxmlformats.org/officeDocument/2006/relationships/hyperlink" Target="https://github.com/nsdf-fabric/Openvisus_Tutorial/tree/main" TargetMode="External"/><Relationship Id="rId6" Type="http://schemas.openxmlformats.org/officeDocument/2006/relationships/hyperlink" Target="https://github.com/nsdf-fabric/Openvisus_Tutorial/tree/main" TargetMode="External"/><Relationship Id="rId7" Type="http://schemas.openxmlformats.org/officeDocument/2006/relationships/image" Target="../media/image38.png"/><Relationship Id="rId8" Type="http://schemas.openxmlformats.org/officeDocument/2006/relationships/hyperlink" Target="https://github.com/nsdf-fabric/Openvisus_Tutorial/tree/main" TargetMode="External"/><Relationship Id="rId10"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6.png"/><Relationship Id="rId4" Type="http://schemas.openxmlformats.org/officeDocument/2006/relationships/hyperlink" Target="https://github.com/nsdf-fabric/Openvisus_Tutorial/tree/main" TargetMode="External"/><Relationship Id="rId5" Type="http://schemas.openxmlformats.org/officeDocument/2006/relationships/hyperlink" Target="https://github.com/nsdf-fabric/Openvisus_Tutorial/tree/main" TargetMode="External"/><Relationship Id="rId6" Type="http://schemas.openxmlformats.org/officeDocument/2006/relationships/image" Target="../media/image38.png"/><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TauferLab/ACM_Summer_School_202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dataverse.org/about" TargetMode="External"/><Relationship Id="rId4" Type="http://schemas.openxmlformats.org/officeDocument/2006/relationships/hyperlink" Target="https://www.sealstorage.io/home/#team" TargetMode="External"/><Relationship Id="rId9" Type="http://schemas.openxmlformats.org/officeDocument/2006/relationships/image" Target="../media/image89.png"/><Relationship Id="rId5" Type="http://schemas.openxmlformats.org/officeDocument/2006/relationships/hyperlink" Target="https://www.udel.edu/academics/colleges/canr/departments/plant-and-soil-sciences/faculty-staff/rodrigo-vargas/" TargetMode="External"/><Relationship Id="rId6" Type="http://schemas.openxmlformats.org/officeDocument/2006/relationships/hyperlink" Target="https://www.chess.cornell.edu" TargetMode="External"/><Relationship Id="rId7" Type="http://schemas.openxmlformats.org/officeDocument/2006/relationships/image" Target="../media/image40.png"/><Relationship Id="rId8" Type="http://schemas.openxmlformats.org/officeDocument/2006/relationships/image" Target="../media/image35.png"/><Relationship Id="rId10" Type="http://schemas.openxmlformats.org/officeDocument/2006/relationships/image" Target="../media/image5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chpc3.nationalsciencedatafabric.org:11957/dashboards" TargetMode="External"/><Relationship Id="rId4" Type="http://schemas.openxmlformats.org/officeDocument/2006/relationships/hyperlink" Target="https://github.com/sci-visus/Openvisus-NASA-Dashboard" TargetMode="External"/><Relationship Id="rId5" Type="http://schemas.openxmlformats.org/officeDocument/2006/relationships/hyperlink" Target="http://drive.google.com/file/d/14shW1kgESXoRXAz33iHmMyyEQmdaKFek/view" TargetMode="External"/><Relationship Id="rId6" Type="http://schemas.openxmlformats.org/officeDocument/2006/relationships/image" Target="../media/image6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s://github.com/nsdf-fabric/Tutorial_2024_IEEE_VIS/blob/main/notebooks/OpenVisus_NASA_Gustavo2.ipynb" TargetMode="External"/><Relationship Id="rId4" Type="http://schemas.openxmlformats.org/officeDocument/2006/relationships/hyperlink" Target="https://github.com/sci-visus/Openvisus-NASA-Dashboar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github.com/nsdf-fabric/Openvisus_Tutorial/tree/main" TargetMode="External"/><Relationship Id="rId4" Type="http://schemas.openxmlformats.org/officeDocument/2006/relationships/hyperlink" Target="https://github.com/nsdf-fabric/Openvisus_Tutorial/tree/main" TargetMode="External"/><Relationship Id="rId5" Type="http://schemas.openxmlformats.org/officeDocument/2006/relationships/image" Target="../media/image38.png"/><Relationship Id="rId6" Type="http://schemas.openxmlformats.org/officeDocument/2006/relationships/hyperlink" Target="https://github.com/nsdf-fabric/Openvisus_Tutorial/tree/main" TargetMode="External"/><Relationship Id="rId7" Type="http://schemas.openxmlformats.org/officeDocument/2006/relationships/hyperlink" Target="https://github.com/TauferLab/ACM_Summer_School_2024"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github.com/nsdf-fabric/Openvisus_Tutorial/tree/main" TargetMode="External"/><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9.png"/><Relationship Id="rId4" Type="http://schemas.openxmlformats.org/officeDocument/2006/relationships/hyperlink" Target="http://drive.google.com/file/d/1sY7UKQHMUYh_FcTuc6xk7wlUkFPrHBZy/view" TargetMode="External"/><Relationship Id="rId5" Type="http://schemas.openxmlformats.org/officeDocument/2006/relationships/image" Target="../media/image67.jpg"/><Relationship Id="rId6" Type="http://schemas.openxmlformats.org/officeDocument/2006/relationships/hyperlink" Target="https://github.com/nsdf-fabric/Openvisus_Tutorial/tree/main" TargetMode="External"/><Relationship Id="rId7" Type="http://schemas.openxmlformats.org/officeDocument/2006/relationships/image" Target="../media/image7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9.png"/><Relationship Id="rId4" Type="http://schemas.openxmlformats.org/officeDocument/2006/relationships/hyperlink" Target="https://github.com/nsdf-fabric/Openvisus_Tutorial/tree/main" TargetMode="External"/><Relationship Id="rId5" Type="http://schemas.openxmlformats.org/officeDocument/2006/relationships/hyperlink" Target="https://github.com/nsdf-fabric/Openvisus_Tutorial/tree/main" TargetMode="External"/><Relationship Id="rId6" Type="http://schemas.openxmlformats.org/officeDocument/2006/relationships/image" Target="../media/image38.png"/><Relationship Id="rId7" Type="http://schemas.openxmlformats.org/officeDocument/2006/relationships/hyperlink" Target="https://github.com/nsdf-fabric/Openvisus_Tutorial/tree/main" TargetMode="External"/><Relationship Id="rId8" Type="http://schemas.openxmlformats.org/officeDocument/2006/relationships/hyperlink" Target="https://github.com/TauferLab/ACM_Summer_School_202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hyperlink" Target="http://54.39.133.137/" TargetMode="External"/><Relationship Id="rId4" Type="http://schemas.openxmlformats.org/officeDocument/2006/relationships/hyperlink" Target="http://54.39.133.137/" TargetMode="External"/><Relationship Id="rId5" Type="http://schemas.openxmlformats.org/officeDocument/2006/relationships/image" Target="../media/image89.png"/><Relationship Id="rId6" Type="http://schemas.openxmlformats.org/officeDocument/2006/relationships/image" Target="../media/image68.png"/><Relationship Id="rId7" Type="http://schemas.openxmlformats.org/officeDocument/2006/relationships/image" Target="../media/image71.png"/><Relationship Id="rId8"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hyperlink" Target="https://docs.github.com/en/get-started/start-your-journey/creating-an-account-on-github" TargetMode="External"/><Relationship Id="rId4" Type="http://schemas.openxmlformats.org/officeDocument/2006/relationships/hyperlink" Target="https://github.com/login" TargetMode="External"/><Relationship Id="rId5" Type="http://schemas.openxmlformats.org/officeDocument/2006/relationships/hyperlink" Target="https://github.com/codespaces/new/TauferLab/ACM_Summer_School_2024?devcontainer_path=.devcontainer/session+II/devcontainer.json" TargetMode="External"/><Relationship Id="rId6" Type="http://schemas.openxmlformats.org/officeDocument/2006/relationships/image" Target="../media/image42.png"/><Relationship Id="rId7" Type="http://schemas.openxmlformats.org/officeDocument/2006/relationships/image" Target="../media/image4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73.png"/><Relationship Id="rId4" Type="http://schemas.openxmlformats.org/officeDocument/2006/relationships/hyperlink" Target="http://chpc2.nationalsciencedatafabric.org:10888/nasa" TargetMode="External"/><Relationship Id="rId9" Type="http://schemas.openxmlformats.org/officeDocument/2006/relationships/image" Target="../media/image80.png"/><Relationship Id="rId5" Type="http://schemas.openxmlformats.org/officeDocument/2006/relationships/hyperlink" Target="http://chpc2.nationalsciencedatafabric.org:10888/nasa" TargetMode="External"/><Relationship Id="rId6" Type="http://schemas.openxmlformats.org/officeDocument/2006/relationships/hyperlink" Target="http://chpc2.nationalsciencedatafabric.org:10888/nasa" TargetMode="External"/><Relationship Id="rId7" Type="http://schemas.openxmlformats.org/officeDocument/2006/relationships/image" Target="../media/image72.png"/><Relationship Id="rId8" Type="http://schemas.openxmlformats.org/officeDocument/2006/relationships/hyperlink" Target="http://services.nationalsciencedatafabric.org/chess/" TargetMode="External"/><Relationship Id="rId11" Type="http://schemas.openxmlformats.org/officeDocument/2006/relationships/image" Target="../media/image79.png"/><Relationship Id="rId10" Type="http://schemas.openxmlformats.org/officeDocument/2006/relationships/hyperlink" Target="http://chpc2.nationalsciencedatafabric.org:10003/materialscience/run" TargetMode="External"/><Relationship Id="rId12" Type="http://schemas.openxmlformats.org/officeDocument/2006/relationships/hyperlink" Target="http://services.nationalsciencedatafabric.org/bellow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4.png"/><Relationship Id="rId4" Type="http://schemas.openxmlformats.org/officeDocument/2006/relationships/image" Target="../media/image73.png"/><Relationship Id="rId5" Type="http://schemas.openxmlformats.org/officeDocument/2006/relationships/hyperlink" Target="http://chpc2.nationalsciencedatafabric.org:10888/nas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ervices.nationalsciencedatafabric.org/chess/" TargetMode="External"/><Relationship Id="rId4" Type="http://schemas.openxmlformats.org/officeDocument/2006/relationships/hyperlink" Target="http://services.nationalsciencedatafabric.org/chess/" TargetMode="External"/><Relationship Id="rId5" Type="http://schemas.openxmlformats.org/officeDocument/2006/relationships/hyperlink" Target="http://services.nationalsciencedatafabric.org/chess/" TargetMode="External"/><Relationship Id="rId6" Type="http://schemas.openxmlformats.org/officeDocument/2006/relationships/image" Target="../media/image72.png"/><Relationship Id="rId7" Type="http://schemas.openxmlformats.org/officeDocument/2006/relationships/image" Target="../media/image9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chpc2.nationalsciencedatafabric.org:10003/materialscience/run" TargetMode="External"/><Relationship Id="rId4" Type="http://schemas.openxmlformats.org/officeDocument/2006/relationships/hyperlink" Target="http://chpc2.nationalsciencedatafabric.org:10003/materialscience/run" TargetMode="External"/><Relationship Id="rId5" Type="http://schemas.openxmlformats.org/officeDocument/2006/relationships/hyperlink" Target="http://chpc2.nationalsciencedatafabric.org:10003/materialscience/run" TargetMode="External"/><Relationship Id="rId6" Type="http://schemas.openxmlformats.org/officeDocument/2006/relationships/image" Target="../media/image80.png"/><Relationship Id="rId7" Type="http://schemas.openxmlformats.org/officeDocument/2006/relationships/image" Target="../media/image9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ervices.nationalsciencedatafabric.org/bellows" TargetMode="External"/><Relationship Id="rId4" Type="http://schemas.openxmlformats.org/officeDocument/2006/relationships/hyperlink" Target="http://services.nationalsciencedatafabric.org/bellows" TargetMode="External"/><Relationship Id="rId5" Type="http://schemas.openxmlformats.org/officeDocument/2006/relationships/image" Target="../media/image79.png"/><Relationship Id="rId6" Type="http://schemas.openxmlformats.org/officeDocument/2006/relationships/image" Target="../media/image9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hyperlink" Target="https://github.com/sci-visus/openvisuspy/tree/nsdf-ahm" TargetMode="External"/><Relationship Id="rId5" Type="http://schemas.openxmlformats.org/officeDocument/2006/relationships/image" Target="../media/image84.png"/><Relationship Id="rId6" Type="http://schemas.openxmlformats.org/officeDocument/2006/relationships/hyperlink" Target="https://github.com/nsdf-fabric/NSDF_Tutorial" TargetMode="External"/><Relationship Id="rId7" Type="http://schemas.openxmlformats.org/officeDocument/2006/relationships/hyperlink" Target="https://github.com/TauferLab/SOMOSPIE" TargetMode="External"/><Relationship Id="rId8" Type="http://schemas.openxmlformats.org/officeDocument/2006/relationships/hyperlink" Target="https://github.com/TauferLab/GEOtiled" TargetMode="External"/><Relationship Id="rId11" Type="http://schemas.openxmlformats.org/officeDocument/2006/relationships/image" Target="../media/image85.png"/><Relationship Id="rId10" Type="http://schemas.openxmlformats.org/officeDocument/2006/relationships/image" Target="../media/image83.png"/><Relationship Id="rId13" Type="http://schemas.openxmlformats.org/officeDocument/2006/relationships/hyperlink" Target="http://www.visoar.com" TargetMode="External"/><Relationship Id="rId12" Type="http://schemas.openxmlformats.org/officeDocument/2006/relationships/hyperlink" Target="http://54.39.133.137/" TargetMode="External"/><Relationship Id="rId14"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shorturl.at/jYBxS" TargetMode="Externa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github.com/codespaces/new/TauferLab/ACM_Summer_School_2024?devcontainer_path=.devcontainer/session+II/devcontainer.json" TargetMode="External"/><Relationship Id="rId4" Type="http://schemas.openxmlformats.org/officeDocument/2006/relationships/image" Target="../media/image44.png"/><Relationship Id="rId9" Type="http://schemas.openxmlformats.org/officeDocument/2006/relationships/hyperlink" Target="https://github.com/codespaces/new/TauferLab/ACM_Summer_School_2024?devcontainer_path=.devcontainer/session+II/devcontainer.json" TargetMode="External"/><Relationship Id="rId5" Type="http://schemas.openxmlformats.org/officeDocument/2006/relationships/hyperlink" Target="https://github.com/nsdf-fabric/Openvisus_Tutorial/tree/main" TargetMode="External"/><Relationship Id="rId6" Type="http://schemas.openxmlformats.org/officeDocument/2006/relationships/hyperlink" Target="https://github.com/nsdf-fabric/Openvisus_Tutorial/tree/main" TargetMode="External"/><Relationship Id="rId7" Type="http://schemas.openxmlformats.org/officeDocument/2006/relationships/image" Target="../media/image38.png"/><Relationship Id="rId8" Type="http://schemas.openxmlformats.org/officeDocument/2006/relationships/hyperlink" Target="https://github.com/nsdf-fabric/Openvisus_Tutorial/tree/mai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s://github.com/nsdf-fabric/Openvisus_Tutorial/tree/main" TargetMode="External"/><Relationship Id="rId5" Type="http://schemas.openxmlformats.org/officeDocument/2006/relationships/hyperlink" Target="https://github.com/codespaces/new/TauferLab/ACM_Summer_School_2024?devcontainer_path=.devcontainer/session+II/devcontainer.json" TargetMode="External"/><Relationship Id="rId6" Type="http://schemas.openxmlformats.org/officeDocument/2006/relationships/hyperlink" Target="https://github.com/nsdf-fabric/Openvisus_Tutorial/tree/main" TargetMode="External"/><Relationship Id="rId7" Type="http://schemas.openxmlformats.org/officeDocument/2006/relationships/hyperlink" Target="https://github.com/nsdf-fabric/Openvisus_Tutorial/tree/main" TargetMode="External"/><Relationship Id="rId8" Type="http://schemas.openxmlformats.org/officeDocument/2006/relationships/image" Target="../media/image38.png"/><Relationship Id="rId10" Type="http://schemas.openxmlformats.org/officeDocument/2006/relationships/hyperlink" Target="https://github.com/codespaces/new/TauferLab/ACM_Summer_School_2024?devcontainer_path=.devcontainer/session+II/devcontainer.js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github.com/nsdf-fabric/Openvisus_Tutorial/tree/main" TargetMode="External"/><Relationship Id="rId4" Type="http://schemas.openxmlformats.org/officeDocument/2006/relationships/hyperlink" Target="https://github.com/nsdf-fabric/Openvisus_Tutorial/tree/main" TargetMode="External"/><Relationship Id="rId5" Type="http://schemas.openxmlformats.org/officeDocument/2006/relationships/image" Target="../media/image38.png"/><Relationship Id="rId6" Type="http://schemas.openxmlformats.org/officeDocument/2006/relationships/hyperlink" Target="https://github.com/nsdf-fabric/Openvisus_Tutorial/tree/main" TargetMode="External"/><Relationship Id="rId7" Type="http://schemas.openxmlformats.org/officeDocument/2006/relationships/hyperlink" Target="https://github.com/codespaces/new/TauferLab/ACM_Summer_School_2024?devcontainer_path=.devcontainer/session+II/devcontainer.js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github.com/nsdf-fabric/Openvisus_Tutorial/tree/main" TargetMode="Externa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drive.google.com/file/d/1sO-b9MvN6oIVwnefxeknGj3E8PKbkyI6/view" TargetMode="External"/><Relationship Id="rId4" Type="http://schemas.openxmlformats.org/officeDocument/2006/relationships/image" Target="../media/image48.jpg"/><Relationship Id="rId5" Type="http://schemas.openxmlformats.org/officeDocument/2006/relationships/hyperlink" Target="https://github.com/nsdf-fabric/Openvisus_Tutorial/tree/main" TargetMode="External"/><Relationship Id="rId6" Type="http://schemas.openxmlformats.org/officeDocument/2006/relationships/image" Target="../media/image7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github.com/nsdf-fabric/Openvisus_Tutorial/tree/main" TargetMode="External"/><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
          <p:cNvSpPr/>
          <p:nvPr/>
        </p:nvSpPr>
        <p:spPr>
          <a:xfrm>
            <a:off x="8188349" y="684047"/>
            <a:ext cx="4003651" cy="3908651"/>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1" name="Google Shape;181;p1"/>
          <p:cNvPicPr preferRelativeResize="0"/>
          <p:nvPr/>
        </p:nvPicPr>
        <p:blipFill rotWithShape="1">
          <a:blip r:embed="rId3">
            <a:alphaModFix/>
          </a:blip>
          <a:srcRect b="0" l="0" r="0" t="0"/>
          <a:stretch/>
        </p:blipFill>
        <p:spPr>
          <a:xfrm>
            <a:off x="0" y="-117075"/>
            <a:ext cx="12192000" cy="4709775"/>
          </a:xfrm>
          <a:prstGeom prst="rect">
            <a:avLst/>
          </a:prstGeom>
          <a:noFill/>
          <a:ln>
            <a:noFill/>
          </a:ln>
        </p:spPr>
      </p:pic>
      <p:sp>
        <p:nvSpPr>
          <p:cNvPr id="182" name="Google Shape;182;p1"/>
          <p:cNvSpPr txBox="1"/>
          <p:nvPr>
            <p:ph type="ctrTitle"/>
          </p:nvPr>
        </p:nvSpPr>
        <p:spPr>
          <a:xfrm>
            <a:off x="366800" y="401800"/>
            <a:ext cx="11326800" cy="2018400"/>
          </a:xfrm>
          <a:prstGeom prst="rect">
            <a:avLst/>
          </a:prstGeom>
          <a:noFill/>
          <a:ln>
            <a:noFill/>
          </a:ln>
          <a:effectLst>
            <a:outerShdw blurRad="50800" rotWithShape="0" algn="tl" dir="2700000" dist="38100">
              <a:srgbClr val="000000">
                <a:alpha val="40000"/>
              </a:srgbClr>
            </a:outerShdw>
          </a:effectLst>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5400"/>
              <a:buFont typeface="Arial Black"/>
              <a:buNone/>
            </a:pPr>
            <a:r>
              <a:rPr lang="en-US" sz="4300">
                <a:solidFill>
                  <a:schemeClr val="lt1"/>
                </a:solidFill>
              </a:rPr>
              <a:t>Enabling Scientific Discovery: Harnessing the Power of the National Science Data Fabric for Large-Scale Data Analysis (Session III &amp; IV)</a:t>
            </a:r>
            <a:endParaRPr sz="4300">
              <a:solidFill>
                <a:schemeClr val="lt1"/>
              </a:solidFill>
            </a:endParaRPr>
          </a:p>
        </p:txBody>
      </p:sp>
      <p:sp>
        <p:nvSpPr>
          <p:cNvPr id="183" name="Google Shape;183;p1"/>
          <p:cNvSpPr txBox="1"/>
          <p:nvPr>
            <p:ph idx="1" type="subTitle"/>
          </p:nvPr>
        </p:nvSpPr>
        <p:spPr>
          <a:xfrm>
            <a:off x="366800" y="2557950"/>
            <a:ext cx="11326800" cy="1655700"/>
          </a:xfrm>
          <a:prstGeom prst="rect">
            <a:avLst/>
          </a:prstGeom>
          <a:noFill/>
          <a:ln>
            <a:noFill/>
          </a:ln>
        </p:spPr>
        <p:txBody>
          <a:bodyPr anchorCtr="0" anchor="t" bIns="45700" lIns="91425" spcFirstLastPara="1" rIns="91425" wrap="square" tIns="45700">
            <a:normAutofit fontScale="25000" lnSpcReduction="10000"/>
          </a:bodyPr>
          <a:lstStyle/>
          <a:p>
            <a:pPr indent="0" lvl="0" marL="0" rtl="0" algn="l">
              <a:lnSpc>
                <a:spcPct val="115000"/>
              </a:lnSpc>
              <a:spcBef>
                <a:spcPts val="0"/>
              </a:spcBef>
              <a:spcAft>
                <a:spcPts val="0"/>
              </a:spcAft>
              <a:buClr>
                <a:schemeClr val="lt1"/>
              </a:buClr>
              <a:buSzPct val="42428"/>
              <a:buFont typeface="Arial"/>
              <a:buNone/>
            </a:pPr>
            <a:r>
              <a:rPr b="1" lang="en-US" sz="6654">
                <a:solidFill>
                  <a:schemeClr val="lt1"/>
                </a:solidFill>
                <a:extLst>
                  <a:ext uri="http://customooxmlschemas.google.com/">
                    <go:slidesCustomData xmlns:go="http://customooxmlschemas.google.com/" textRoundtripDataId="0"/>
                  </a:ext>
                </a:extLst>
              </a:rPr>
              <a:t>Presenters</a:t>
            </a:r>
            <a:r>
              <a:rPr b="1" lang="en-US" sz="6654">
                <a:solidFill>
                  <a:schemeClr val="lt1"/>
                </a:solidFill>
              </a:rPr>
              <a:t>: </a:t>
            </a:r>
            <a:r>
              <a:rPr lang="en-US" sz="6654">
                <a:solidFill>
                  <a:schemeClr val="lt1"/>
                </a:solidFill>
              </a:rPr>
              <a:t>Aashish Panta</a:t>
            </a:r>
            <a:r>
              <a:rPr baseline="30000" lang="en-US" sz="6654">
                <a:solidFill>
                  <a:schemeClr val="lt1"/>
                </a:solidFill>
              </a:rPr>
              <a:t>2</a:t>
            </a:r>
            <a:r>
              <a:rPr lang="en-US" sz="6654">
                <a:solidFill>
                  <a:schemeClr val="lt1"/>
                </a:solidFill>
              </a:rPr>
              <a:t>, Amy Gooch</a:t>
            </a:r>
            <a:r>
              <a:rPr baseline="30000" lang="en-US" sz="6654">
                <a:solidFill>
                  <a:schemeClr val="lt1"/>
                </a:solidFill>
              </a:rPr>
              <a:t>2</a:t>
            </a:r>
            <a:r>
              <a:rPr b="1" lang="en-US" sz="6654">
                <a:solidFill>
                  <a:schemeClr val="lt1"/>
                </a:solidFill>
              </a:rPr>
              <a:t>, </a:t>
            </a:r>
            <a:r>
              <a:rPr lang="en-US" sz="6654">
                <a:solidFill>
                  <a:schemeClr val="lt1"/>
                </a:solidFill>
              </a:rPr>
              <a:t>Jack Marquez</a:t>
            </a:r>
            <a:r>
              <a:rPr baseline="30000" lang="en-US" sz="6654">
                <a:solidFill>
                  <a:schemeClr val="lt1"/>
                </a:solidFill>
              </a:rPr>
              <a:t>1</a:t>
            </a:r>
            <a:r>
              <a:rPr b="1" lang="en-US" sz="6654">
                <a:solidFill>
                  <a:schemeClr val="lt1"/>
                </a:solidFill>
              </a:rPr>
              <a:t>, </a:t>
            </a:r>
            <a:r>
              <a:rPr lang="en-US" sz="6654">
                <a:solidFill>
                  <a:schemeClr val="lt1"/>
                </a:solidFill>
              </a:rPr>
              <a:t>Valerio Pascucci</a:t>
            </a:r>
            <a:r>
              <a:rPr baseline="30000" lang="en-US" sz="6654">
                <a:solidFill>
                  <a:schemeClr val="lt1"/>
                </a:solidFill>
              </a:rPr>
              <a:t>2</a:t>
            </a:r>
            <a:r>
              <a:rPr lang="en-US" sz="6654">
                <a:solidFill>
                  <a:schemeClr val="lt1"/>
                </a:solidFill>
              </a:rPr>
              <a:t>, and Michela Taufer</a:t>
            </a:r>
            <a:r>
              <a:rPr baseline="30000" lang="en-US" sz="6654">
                <a:solidFill>
                  <a:schemeClr val="lt1"/>
                </a:solidFill>
              </a:rPr>
              <a:t>1</a:t>
            </a:r>
            <a:r>
              <a:rPr lang="en-US" sz="6654">
                <a:solidFill>
                  <a:schemeClr val="lt1"/>
                </a:solidFill>
              </a:rPr>
              <a:t> </a:t>
            </a:r>
            <a:endParaRPr sz="6654"/>
          </a:p>
          <a:p>
            <a:pPr indent="0" lvl="0" marL="0" rtl="0" algn="l">
              <a:lnSpc>
                <a:spcPct val="115000"/>
              </a:lnSpc>
              <a:spcBef>
                <a:spcPts val="0"/>
              </a:spcBef>
              <a:spcAft>
                <a:spcPts val="0"/>
              </a:spcAft>
              <a:buClr>
                <a:schemeClr val="lt1"/>
              </a:buClr>
              <a:buSzPct val="42428"/>
              <a:buFont typeface="Arial"/>
              <a:buNone/>
            </a:pPr>
            <a:r>
              <a:rPr b="1" lang="en-US" sz="6654">
                <a:solidFill>
                  <a:schemeClr val="lt1"/>
                </a:solidFill>
              </a:rPr>
              <a:t>Assistants: </a:t>
            </a:r>
            <a:r>
              <a:rPr lang="en-US" sz="6654">
                <a:solidFill>
                  <a:schemeClr val="lt1"/>
                </a:solidFill>
              </a:rPr>
              <a:t>Heberth Martinez</a:t>
            </a:r>
            <a:r>
              <a:rPr baseline="30000" lang="en-US" sz="6654">
                <a:solidFill>
                  <a:schemeClr val="lt1"/>
                </a:solidFill>
              </a:rPr>
              <a:t>1 </a:t>
            </a:r>
            <a:r>
              <a:rPr lang="en-US" sz="6654">
                <a:solidFill>
                  <a:schemeClr val="lt1"/>
                </a:solidFill>
              </a:rPr>
              <a:t> </a:t>
            </a:r>
            <a:endParaRPr sz="6654">
              <a:solidFill>
                <a:schemeClr val="lt1"/>
              </a:solidFill>
            </a:endParaRPr>
          </a:p>
          <a:p>
            <a:pPr indent="0" lvl="0" marL="0" rtl="0" algn="l">
              <a:lnSpc>
                <a:spcPct val="115000"/>
              </a:lnSpc>
              <a:spcBef>
                <a:spcPts val="0"/>
              </a:spcBef>
              <a:spcAft>
                <a:spcPts val="0"/>
              </a:spcAft>
              <a:buClr>
                <a:schemeClr val="lt1"/>
              </a:buClr>
              <a:buSzPct val="42428"/>
              <a:buFont typeface="Arial"/>
              <a:buNone/>
            </a:pPr>
            <a:r>
              <a:rPr b="1" lang="en-US" sz="6654">
                <a:solidFill>
                  <a:schemeClr val="lt1"/>
                </a:solidFill>
              </a:rPr>
              <a:t>Other contributors: </a:t>
            </a:r>
            <a:r>
              <a:rPr lang="en-US" sz="6654">
                <a:solidFill>
                  <a:schemeClr val="lt1"/>
                </a:solidFill>
              </a:rPr>
              <a:t>Nina McCurdy</a:t>
            </a:r>
            <a:r>
              <a:rPr baseline="30000" lang="en-US" sz="6654">
                <a:solidFill>
                  <a:schemeClr val="lt1"/>
                </a:solidFill>
              </a:rPr>
              <a:t>3</a:t>
            </a:r>
            <a:r>
              <a:rPr lang="en-US" sz="6654">
                <a:solidFill>
                  <a:schemeClr val="lt1"/>
                </a:solidFill>
              </a:rPr>
              <a:t>, David Ellsworth</a:t>
            </a:r>
            <a:r>
              <a:rPr baseline="30000" lang="en-US" sz="6654">
                <a:solidFill>
                  <a:schemeClr val="lt1"/>
                </a:solidFill>
              </a:rPr>
              <a:t>3</a:t>
            </a:r>
            <a:r>
              <a:rPr lang="en-US" sz="6654">
                <a:solidFill>
                  <a:schemeClr val="lt1"/>
                </a:solidFill>
              </a:rPr>
              <a:t>, Patrice Klein</a:t>
            </a:r>
            <a:r>
              <a:rPr baseline="30000" lang="en-US" sz="6654">
                <a:solidFill>
                  <a:schemeClr val="lt1"/>
                </a:solidFill>
              </a:rPr>
              <a:t>4</a:t>
            </a:r>
            <a:r>
              <a:rPr lang="en-US" sz="6654">
                <a:solidFill>
                  <a:schemeClr val="lt1"/>
                </a:solidFill>
              </a:rPr>
              <a:t>, Hector Torres</a:t>
            </a:r>
            <a:r>
              <a:rPr baseline="30000" lang="en-US" sz="6654">
                <a:solidFill>
                  <a:schemeClr val="lt1"/>
                </a:solidFill>
              </a:rPr>
              <a:t>4</a:t>
            </a:r>
            <a:r>
              <a:rPr lang="en-US" sz="6654">
                <a:solidFill>
                  <a:schemeClr val="lt1"/>
                </a:solidFill>
              </a:rPr>
              <a:t>, </a:t>
            </a:r>
            <a:r>
              <a:rPr lang="en-US" sz="6654">
                <a:solidFill>
                  <a:schemeClr val="lt1"/>
                </a:solidFill>
              </a:rPr>
              <a:t>Paula Olaya</a:t>
            </a:r>
            <a:r>
              <a:rPr baseline="30000" lang="en-US" sz="6654">
                <a:solidFill>
                  <a:schemeClr val="lt1"/>
                </a:solidFill>
              </a:rPr>
              <a:t>1</a:t>
            </a:r>
            <a:r>
              <a:rPr lang="en-US" sz="6654">
                <a:solidFill>
                  <a:schemeClr val="lt1"/>
                </a:solidFill>
              </a:rPr>
              <a:t>, Gabriel Laboy</a:t>
            </a:r>
            <a:r>
              <a:rPr baseline="30000" lang="en-US" sz="6654">
                <a:solidFill>
                  <a:schemeClr val="lt1"/>
                </a:solidFill>
              </a:rPr>
              <a:t>1</a:t>
            </a:r>
            <a:r>
              <a:rPr lang="en-US" sz="6654">
                <a:solidFill>
                  <a:schemeClr val="lt1"/>
                </a:solidFill>
              </a:rPr>
              <a:t>, Jay Ashworth</a:t>
            </a:r>
            <a:r>
              <a:rPr baseline="30000" lang="en-US" sz="6654">
                <a:solidFill>
                  <a:schemeClr val="lt1"/>
                </a:solidFill>
              </a:rPr>
              <a:t>1</a:t>
            </a:r>
            <a:r>
              <a:rPr lang="en-US" sz="6654">
                <a:solidFill>
                  <a:schemeClr val="lt1"/>
                </a:solidFill>
              </a:rPr>
              <a:t>, </a:t>
            </a:r>
            <a:r>
              <a:rPr lang="en-US" sz="6654">
                <a:solidFill>
                  <a:schemeClr val="lt1"/>
                </a:solidFill>
              </a:rPr>
              <a:t>Lauren</a:t>
            </a:r>
            <a:r>
              <a:rPr lang="en-US" sz="6654">
                <a:solidFill>
                  <a:schemeClr val="lt1"/>
                </a:solidFill>
              </a:rPr>
              <a:t> Whitnah</a:t>
            </a:r>
            <a:r>
              <a:rPr baseline="30000" lang="en-US" sz="6654">
                <a:solidFill>
                  <a:schemeClr val="lt1"/>
                </a:solidFill>
              </a:rPr>
              <a:t>1</a:t>
            </a:r>
            <a:r>
              <a:rPr lang="en-US" sz="6654">
                <a:solidFill>
                  <a:schemeClr val="lt1"/>
                </a:solidFill>
              </a:rPr>
              <a:t>, and Giorgio Scorzelli</a:t>
            </a:r>
            <a:r>
              <a:rPr baseline="30000" lang="en-US" sz="6654">
                <a:solidFill>
                  <a:schemeClr val="lt1"/>
                </a:solidFill>
              </a:rPr>
              <a:t>2</a:t>
            </a:r>
            <a:endParaRPr baseline="30000" sz="6654">
              <a:solidFill>
                <a:schemeClr val="lt1"/>
              </a:solidFill>
            </a:endParaRPr>
          </a:p>
          <a:p>
            <a:pPr indent="0" lvl="0" marL="0" rtl="0" algn="l">
              <a:lnSpc>
                <a:spcPct val="150000"/>
              </a:lnSpc>
              <a:spcBef>
                <a:spcPts val="0"/>
              </a:spcBef>
              <a:spcAft>
                <a:spcPts val="0"/>
              </a:spcAft>
              <a:buClr>
                <a:schemeClr val="lt1"/>
              </a:buClr>
              <a:buSzPct val="134453"/>
              <a:buFont typeface="Arial"/>
              <a:buNone/>
            </a:pPr>
            <a:r>
              <a:t/>
            </a:r>
            <a:endParaRPr baseline="30000" sz="2100">
              <a:solidFill>
                <a:schemeClr val="lt1"/>
              </a:solidFill>
            </a:endParaRPr>
          </a:p>
          <a:p>
            <a:pPr indent="0" lvl="0" marL="0" rtl="0" algn="l">
              <a:lnSpc>
                <a:spcPct val="150000"/>
              </a:lnSpc>
              <a:spcBef>
                <a:spcPts val="0"/>
              </a:spcBef>
              <a:spcAft>
                <a:spcPts val="0"/>
              </a:spcAft>
              <a:buClr>
                <a:schemeClr val="lt1"/>
              </a:buClr>
              <a:buSzPct val="134453"/>
              <a:buFont typeface="Arial"/>
              <a:buNone/>
            </a:pPr>
            <a:r>
              <a:rPr baseline="30000" lang="en-US" sz="2100">
                <a:solidFill>
                  <a:schemeClr val="lt1"/>
                </a:solidFill>
              </a:rPr>
              <a:t>1</a:t>
            </a:r>
            <a:r>
              <a:rPr lang="en-US" sz="1700">
                <a:solidFill>
                  <a:schemeClr val="lt1"/>
                </a:solidFill>
              </a:rPr>
              <a:t>University of Tennessee Knoxville, </a:t>
            </a:r>
            <a:r>
              <a:rPr baseline="30000" lang="en-US" sz="2100">
                <a:solidFill>
                  <a:schemeClr val="lt1"/>
                </a:solidFill>
              </a:rPr>
              <a:t>2</a:t>
            </a:r>
            <a:r>
              <a:rPr lang="en-US" sz="1700">
                <a:solidFill>
                  <a:schemeClr val="lt1"/>
                </a:solidFill>
              </a:rPr>
              <a:t>University of Utah, </a:t>
            </a:r>
            <a:r>
              <a:rPr lang="en-US" sz="1700">
                <a:solidFill>
                  <a:schemeClr val="lt1"/>
                </a:solidFill>
              </a:rPr>
              <a:t> </a:t>
            </a:r>
            <a:r>
              <a:rPr baseline="30000" lang="en-US" sz="2100">
                <a:solidFill>
                  <a:schemeClr val="lt1"/>
                </a:solidFill>
              </a:rPr>
              <a:t>3</a:t>
            </a:r>
            <a:r>
              <a:rPr lang="en-US" sz="1700">
                <a:solidFill>
                  <a:schemeClr val="lt1"/>
                </a:solidFill>
              </a:rPr>
              <a:t>NASA Ames Research Center,  </a:t>
            </a:r>
            <a:r>
              <a:rPr baseline="30000" lang="en-US" sz="2100">
                <a:solidFill>
                  <a:schemeClr val="lt1"/>
                </a:solidFill>
              </a:rPr>
              <a:t>4</a:t>
            </a:r>
            <a:r>
              <a:rPr lang="en-US" sz="1700">
                <a:solidFill>
                  <a:schemeClr val="lt1"/>
                </a:solidFill>
              </a:rPr>
              <a:t>NASA Jet Propulsion Lab</a:t>
            </a:r>
            <a:endParaRPr b="1" baseline="30000" sz="1700">
              <a:solidFill>
                <a:schemeClr val="lt1"/>
              </a:solidFill>
              <a:latin typeface="Calibri"/>
              <a:ea typeface="Calibri"/>
              <a:cs typeface="Calibri"/>
              <a:sym typeface="Calibri"/>
            </a:endParaRPr>
          </a:p>
          <a:p>
            <a:pPr indent="0" lvl="0" marL="0" rtl="0" algn="l">
              <a:lnSpc>
                <a:spcPct val="150000"/>
              </a:lnSpc>
              <a:spcBef>
                <a:spcPts val="0"/>
              </a:spcBef>
              <a:spcAft>
                <a:spcPts val="0"/>
              </a:spcAft>
              <a:buClr>
                <a:schemeClr val="lt1"/>
              </a:buClr>
              <a:buSzPct val="166090"/>
              <a:buFont typeface="Arial"/>
              <a:buNone/>
            </a:pPr>
            <a:r>
              <a:t/>
            </a:r>
            <a:endParaRPr sz="1700">
              <a:solidFill>
                <a:schemeClr val="lt1"/>
              </a:solidFill>
            </a:endParaRPr>
          </a:p>
          <a:p>
            <a:pPr indent="0" lvl="0" marL="0" rtl="0" algn="l">
              <a:lnSpc>
                <a:spcPct val="150000"/>
              </a:lnSpc>
              <a:spcBef>
                <a:spcPts val="0"/>
              </a:spcBef>
              <a:spcAft>
                <a:spcPts val="0"/>
              </a:spcAft>
              <a:buClr>
                <a:schemeClr val="lt1"/>
              </a:buClr>
              <a:buSzPct val="100000"/>
              <a:buNone/>
            </a:pPr>
            <a:r>
              <a:t/>
            </a:r>
            <a:endParaRPr b="1">
              <a:solidFill>
                <a:schemeClr val="lt1"/>
              </a:solidFill>
            </a:endParaRPr>
          </a:p>
        </p:txBody>
      </p:sp>
      <p:sp>
        <p:nvSpPr>
          <p:cNvPr id="184" name="Google Shape;184;p1"/>
          <p:cNvSpPr/>
          <p:nvPr/>
        </p:nvSpPr>
        <p:spPr>
          <a:xfrm>
            <a:off x="0" y="-117076"/>
            <a:ext cx="12192000" cy="45600"/>
          </a:xfrm>
          <a:prstGeom prst="rect">
            <a:avLst/>
          </a:prstGeom>
          <a:solidFill>
            <a:srgbClr val="054B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5" name="Google Shape;185;p1"/>
          <p:cNvSpPr/>
          <p:nvPr/>
        </p:nvSpPr>
        <p:spPr>
          <a:xfrm>
            <a:off x="0" y="4637902"/>
            <a:ext cx="12192000" cy="45719"/>
          </a:xfrm>
          <a:prstGeom prst="rect">
            <a:avLst/>
          </a:prstGeom>
          <a:solidFill>
            <a:srgbClr val="054B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86" name="Google Shape;186;p1"/>
          <p:cNvPicPr preferRelativeResize="0"/>
          <p:nvPr/>
        </p:nvPicPr>
        <p:blipFill rotWithShape="1">
          <a:blip r:embed="rId4">
            <a:alphaModFix/>
          </a:blip>
          <a:srcRect b="0" l="0" r="0" t="0"/>
          <a:stretch/>
        </p:blipFill>
        <p:spPr>
          <a:xfrm>
            <a:off x="189850" y="4808869"/>
            <a:ext cx="1039314" cy="1204765"/>
          </a:xfrm>
          <a:prstGeom prst="rect">
            <a:avLst/>
          </a:prstGeom>
          <a:noFill/>
          <a:ln>
            <a:noFill/>
          </a:ln>
        </p:spPr>
      </p:pic>
      <p:pic>
        <p:nvPicPr>
          <p:cNvPr id="187" name="Google Shape;187;p1"/>
          <p:cNvPicPr preferRelativeResize="0"/>
          <p:nvPr/>
        </p:nvPicPr>
        <p:blipFill rotWithShape="1">
          <a:blip r:embed="rId5">
            <a:alphaModFix/>
          </a:blip>
          <a:srcRect b="0" l="0" r="0" t="0"/>
          <a:stretch/>
        </p:blipFill>
        <p:spPr>
          <a:xfrm>
            <a:off x="9865198" y="4847630"/>
            <a:ext cx="1200151" cy="1200151"/>
          </a:xfrm>
          <a:prstGeom prst="rect">
            <a:avLst/>
          </a:prstGeom>
          <a:noFill/>
          <a:ln>
            <a:noFill/>
          </a:ln>
        </p:spPr>
      </p:pic>
      <p:pic>
        <p:nvPicPr>
          <p:cNvPr id="188" name="Google Shape;188;p1"/>
          <p:cNvPicPr preferRelativeResize="0"/>
          <p:nvPr/>
        </p:nvPicPr>
        <p:blipFill rotWithShape="1">
          <a:blip r:embed="rId6">
            <a:alphaModFix/>
          </a:blip>
          <a:srcRect b="0" l="0" r="0" t="0"/>
          <a:stretch/>
        </p:blipFill>
        <p:spPr>
          <a:xfrm>
            <a:off x="8562222" y="4813492"/>
            <a:ext cx="1200150" cy="1200150"/>
          </a:xfrm>
          <a:prstGeom prst="rect">
            <a:avLst/>
          </a:prstGeom>
          <a:noFill/>
          <a:ln>
            <a:noFill/>
          </a:ln>
        </p:spPr>
      </p:pic>
      <p:pic>
        <p:nvPicPr>
          <p:cNvPr id="189" name="Google Shape;189;p1"/>
          <p:cNvPicPr preferRelativeResize="0"/>
          <p:nvPr/>
        </p:nvPicPr>
        <p:blipFill rotWithShape="1">
          <a:blip r:embed="rId7">
            <a:alphaModFix/>
          </a:blip>
          <a:srcRect b="0" l="0" r="0" t="0"/>
          <a:stretch/>
        </p:blipFill>
        <p:spPr>
          <a:xfrm>
            <a:off x="1331990" y="4813488"/>
            <a:ext cx="1200151" cy="1200151"/>
          </a:xfrm>
          <a:prstGeom prst="rect">
            <a:avLst/>
          </a:prstGeom>
          <a:noFill/>
          <a:ln>
            <a:noFill/>
          </a:ln>
        </p:spPr>
      </p:pic>
      <p:pic>
        <p:nvPicPr>
          <p:cNvPr id="190" name="Google Shape;190;p1"/>
          <p:cNvPicPr preferRelativeResize="0"/>
          <p:nvPr/>
        </p:nvPicPr>
        <p:blipFill rotWithShape="1">
          <a:blip r:embed="rId8">
            <a:alphaModFix/>
          </a:blip>
          <a:srcRect b="32546" l="15043" r="12910" t="0"/>
          <a:stretch/>
        </p:blipFill>
        <p:spPr>
          <a:xfrm>
            <a:off x="2634968" y="4805226"/>
            <a:ext cx="1039323" cy="1216625"/>
          </a:xfrm>
          <a:prstGeom prst="rect">
            <a:avLst/>
          </a:prstGeom>
          <a:noFill/>
          <a:ln>
            <a:noFill/>
          </a:ln>
        </p:spPr>
      </p:pic>
      <p:pic>
        <p:nvPicPr>
          <p:cNvPr id="191" name="Google Shape;191;p1"/>
          <p:cNvPicPr preferRelativeResize="0"/>
          <p:nvPr/>
        </p:nvPicPr>
        <p:blipFill rotWithShape="1">
          <a:blip r:embed="rId9">
            <a:alphaModFix/>
          </a:blip>
          <a:srcRect b="0" l="0" r="0" t="0"/>
          <a:stretch/>
        </p:blipFill>
        <p:spPr>
          <a:xfrm>
            <a:off x="6035694" y="4813500"/>
            <a:ext cx="1200150" cy="1200150"/>
          </a:xfrm>
          <a:prstGeom prst="rect">
            <a:avLst/>
          </a:prstGeom>
          <a:noFill/>
          <a:ln>
            <a:noFill/>
          </a:ln>
        </p:spPr>
      </p:pic>
      <p:pic>
        <p:nvPicPr>
          <p:cNvPr id="192" name="Google Shape;192;p1"/>
          <p:cNvPicPr preferRelativeResize="0"/>
          <p:nvPr/>
        </p:nvPicPr>
        <p:blipFill rotWithShape="1">
          <a:blip r:embed="rId10">
            <a:alphaModFix/>
          </a:blip>
          <a:srcRect b="0" l="0" r="0" t="0"/>
          <a:stretch/>
        </p:blipFill>
        <p:spPr>
          <a:xfrm>
            <a:off x="3777117" y="4813500"/>
            <a:ext cx="900107" cy="1200150"/>
          </a:xfrm>
          <a:prstGeom prst="rect">
            <a:avLst/>
          </a:prstGeom>
          <a:noFill/>
          <a:ln>
            <a:noFill/>
          </a:ln>
        </p:spPr>
      </p:pic>
      <p:pic>
        <p:nvPicPr>
          <p:cNvPr id="193" name="Google Shape;193;p1"/>
          <p:cNvPicPr preferRelativeResize="0"/>
          <p:nvPr/>
        </p:nvPicPr>
        <p:blipFill rotWithShape="1">
          <a:blip r:embed="rId11">
            <a:alphaModFix/>
          </a:blip>
          <a:srcRect b="0" l="0" r="0" t="0"/>
          <a:stretch/>
        </p:blipFill>
        <p:spPr>
          <a:xfrm>
            <a:off x="4780050" y="4833575"/>
            <a:ext cx="1152818" cy="1159949"/>
          </a:xfrm>
          <a:prstGeom prst="rect">
            <a:avLst/>
          </a:prstGeom>
          <a:noFill/>
          <a:ln>
            <a:noFill/>
          </a:ln>
        </p:spPr>
      </p:pic>
      <p:sp>
        <p:nvSpPr>
          <p:cNvPr id="194" name="Google Shape;194;p1"/>
          <p:cNvSpPr txBox="1"/>
          <p:nvPr/>
        </p:nvSpPr>
        <p:spPr>
          <a:xfrm>
            <a:off x="0" y="4218500"/>
            <a:ext cx="4191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
          <p:cNvSpPr txBox="1"/>
          <p:nvPr>
            <p:ph idx="12" type="sldNum"/>
          </p:nvPr>
        </p:nvSpPr>
        <p:spPr>
          <a:xfrm>
            <a:off x="11411700" y="6302699"/>
            <a:ext cx="731700" cy="40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500"/>
              <a:buNone/>
            </a:pPr>
            <a:fld id="{00000000-1234-1234-1234-123412341234}" type="slidenum">
              <a:rPr lang="en-US"/>
              <a:t>‹#›</a:t>
            </a:fld>
            <a:endParaRPr/>
          </a:p>
        </p:txBody>
      </p:sp>
      <p:pic>
        <p:nvPicPr>
          <p:cNvPr id="196" name="Google Shape;196;p1"/>
          <p:cNvPicPr preferRelativeResize="0"/>
          <p:nvPr/>
        </p:nvPicPr>
        <p:blipFill rotWithShape="1">
          <a:blip r:embed="rId12">
            <a:alphaModFix/>
          </a:blip>
          <a:srcRect b="0" l="0" r="0" t="0"/>
          <a:stretch/>
        </p:blipFill>
        <p:spPr>
          <a:xfrm>
            <a:off x="7338671" y="4821275"/>
            <a:ext cx="1120725" cy="1159950"/>
          </a:xfrm>
          <a:prstGeom prst="rect">
            <a:avLst/>
          </a:prstGeom>
          <a:noFill/>
          <a:ln>
            <a:noFill/>
          </a:ln>
        </p:spPr>
      </p:pic>
      <p:pic>
        <p:nvPicPr>
          <p:cNvPr id="197" name="Google Shape;197;p1"/>
          <p:cNvPicPr preferRelativeResize="0"/>
          <p:nvPr/>
        </p:nvPicPr>
        <p:blipFill rotWithShape="1">
          <a:blip r:embed="rId13">
            <a:alphaModFix/>
          </a:blip>
          <a:srcRect b="55263" l="24778" r="29555" t="3306"/>
          <a:stretch/>
        </p:blipFill>
        <p:spPr>
          <a:xfrm flipH="1">
            <a:off x="11168175" y="4845325"/>
            <a:ext cx="944005" cy="12001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eadf354824_0_280"/>
          <p:cNvSpPr txBox="1"/>
          <p:nvPr>
            <p:ph type="title"/>
          </p:nvPr>
        </p:nvSpPr>
        <p:spPr>
          <a:xfrm>
            <a:off x="256063" y="12"/>
            <a:ext cx="10515600" cy="1325700"/>
          </a:xfrm>
          <a:prstGeom prst="rect">
            <a:avLst/>
          </a:prstGeom>
        </p:spPr>
        <p:txBody>
          <a:bodyPr anchorCtr="0" anchor="ctr" bIns="45700" lIns="91425" spcFirstLastPara="1" rIns="91425" wrap="square" tIns="45700">
            <a:normAutofit fontScale="90000"/>
          </a:bodyPr>
          <a:lstStyle/>
          <a:p>
            <a:pPr indent="0" lvl="0" marL="0" rtl="0" algn="l">
              <a:spcBef>
                <a:spcPts val="1000"/>
              </a:spcBef>
              <a:spcAft>
                <a:spcPts val="0"/>
              </a:spcAft>
              <a:buClr>
                <a:schemeClr val="dk1"/>
              </a:buClr>
              <a:buSzPts val="990"/>
              <a:buFont typeface="Arial"/>
              <a:buNone/>
            </a:pPr>
            <a:r>
              <a:rPr b="1" lang="en-US"/>
              <a:t>How big is a petabyte?</a:t>
            </a:r>
            <a:endParaRPr b="1"/>
          </a:p>
          <a:p>
            <a:pPr indent="0" lvl="0" marL="0" rtl="0" algn="l">
              <a:spcBef>
                <a:spcPts val="1000"/>
              </a:spcBef>
              <a:spcAft>
                <a:spcPts val="0"/>
              </a:spcAft>
              <a:buClr>
                <a:schemeClr val="dk1"/>
              </a:buClr>
              <a:buSzPct val="73333"/>
              <a:buFont typeface="Arial"/>
              <a:buNone/>
            </a:pPr>
            <a:r>
              <a:rPr lang="en-US" sz="1500">
                <a:solidFill>
                  <a:srgbClr val="333A3E"/>
                </a:solidFill>
                <a:highlight>
                  <a:srgbClr val="FFFFFF"/>
                </a:highlight>
              </a:rPr>
              <a:t>  1,000 ^ 5 = 1,000 x 1,000 x 1,000 x 1,000 x 1,000 = 1,000,000,000,000,000 bytes</a:t>
            </a:r>
            <a:endParaRPr b="1"/>
          </a:p>
        </p:txBody>
      </p:sp>
      <p:sp>
        <p:nvSpPr>
          <p:cNvPr id="306" name="Google Shape;306;g2eadf354824_0_280"/>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grpSp>
        <p:nvGrpSpPr>
          <p:cNvPr id="307" name="Google Shape;307;g2eadf354824_0_280"/>
          <p:cNvGrpSpPr/>
          <p:nvPr/>
        </p:nvGrpSpPr>
        <p:grpSpPr>
          <a:xfrm>
            <a:off x="648500" y="1109675"/>
            <a:ext cx="9730728" cy="1605000"/>
            <a:chOff x="648500" y="1109675"/>
            <a:chExt cx="9730728" cy="1605000"/>
          </a:xfrm>
        </p:grpSpPr>
        <p:pic>
          <p:nvPicPr>
            <p:cNvPr id="308" name="Google Shape;308;g2eadf354824_0_280"/>
            <p:cNvPicPr preferRelativeResize="0"/>
            <p:nvPr/>
          </p:nvPicPr>
          <p:blipFill>
            <a:blip r:embed="rId3">
              <a:alphaModFix/>
            </a:blip>
            <a:stretch>
              <a:fillRect/>
            </a:stretch>
          </p:blipFill>
          <p:spPr>
            <a:xfrm>
              <a:off x="9256403" y="1325587"/>
              <a:ext cx="1122825" cy="1173176"/>
            </a:xfrm>
            <a:prstGeom prst="rect">
              <a:avLst/>
            </a:prstGeom>
            <a:noFill/>
            <a:ln>
              <a:noFill/>
            </a:ln>
          </p:spPr>
        </p:pic>
        <p:sp>
          <p:nvSpPr>
            <p:cNvPr id="309" name="Google Shape;309;g2eadf354824_0_280"/>
            <p:cNvSpPr txBox="1"/>
            <p:nvPr/>
          </p:nvSpPr>
          <p:spPr>
            <a:xfrm>
              <a:off x="648500" y="1109675"/>
              <a:ext cx="8301000" cy="1605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US" sz="2800">
                  <a:solidFill>
                    <a:schemeClr val="dk1"/>
                  </a:solidFill>
                </a:rPr>
                <a:t>11,000 4k Movies</a:t>
              </a:r>
              <a:endParaRPr sz="2800">
                <a:solidFill>
                  <a:schemeClr val="dk1"/>
                </a:solidFill>
              </a:endParaRPr>
            </a:p>
            <a:p>
              <a:pPr indent="0" lvl="0" marL="0" rtl="0" algn="ctr">
                <a:lnSpc>
                  <a:spcPct val="90000"/>
                </a:lnSpc>
                <a:spcBef>
                  <a:spcPts val="1000"/>
                </a:spcBef>
                <a:spcAft>
                  <a:spcPts val="0"/>
                </a:spcAft>
                <a:buClr>
                  <a:schemeClr val="dk1"/>
                </a:buClr>
                <a:buSzPts val="1100"/>
                <a:buFont typeface="Arial"/>
                <a:buNone/>
              </a:pPr>
              <a:r>
                <a:rPr lang="en-US" sz="2800">
                  <a:solidFill>
                    <a:schemeClr val="dk1"/>
                  </a:solidFill>
                </a:rPr>
                <a:t>	over 2.5 years of non-stop binge watching to get </a:t>
              </a:r>
              <a:endParaRPr sz="2800">
                <a:solidFill>
                  <a:schemeClr val="dk1"/>
                </a:solidFill>
              </a:endParaRPr>
            </a:p>
            <a:p>
              <a:pPr indent="457200" lvl="0" marL="0" rtl="0" algn="ctr">
                <a:lnSpc>
                  <a:spcPct val="90000"/>
                </a:lnSpc>
                <a:spcBef>
                  <a:spcPts val="1000"/>
                </a:spcBef>
                <a:spcAft>
                  <a:spcPts val="0"/>
                </a:spcAft>
                <a:buClr>
                  <a:schemeClr val="dk1"/>
                </a:buClr>
                <a:buSzPts val="1100"/>
                <a:buFont typeface="Arial"/>
                <a:buNone/>
              </a:pPr>
              <a:r>
                <a:rPr lang="en-US" sz="2800">
                  <a:solidFill>
                    <a:schemeClr val="dk1"/>
                  </a:solidFill>
                </a:rPr>
                <a:t>thru a petabyte of 4k movies</a:t>
              </a:r>
              <a:endParaRPr sz="2800">
                <a:solidFill>
                  <a:schemeClr val="dk1"/>
                </a:solidFill>
              </a:endParaRPr>
            </a:p>
          </p:txBody>
        </p:sp>
      </p:grpSp>
      <p:grpSp>
        <p:nvGrpSpPr>
          <p:cNvPr id="310" name="Google Shape;310;g2eadf354824_0_280"/>
          <p:cNvGrpSpPr/>
          <p:nvPr/>
        </p:nvGrpSpPr>
        <p:grpSpPr>
          <a:xfrm>
            <a:off x="562050" y="2842412"/>
            <a:ext cx="8933105" cy="1418063"/>
            <a:chOff x="562050" y="2842412"/>
            <a:chExt cx="8933105" cy="1418063"/>
          </a:xfrm>
        </p:grpSpPr>
        <p:cxnSp>
          <p:nvCxnSpPr>
            <p:cNvPr id="311" name="Google Shape;311;g2eadf354824_0_280"/>
            <p:cNvCxnSpPr/>
            <p:nvPr/>
          </p:nvCxnSpPr>
          <p:spPr>
            <a:xfrm flipH="1" rot="10800000">
              <a:off x="1007250" y="39660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12" name="Google Shape;312;g2eadf354824_0_280"/>
            <p:cNvCxnSpPr/>
            <p:nvPr/>
          </p:nvCxnSpPr>
          <p:spPr>
            <a:xfrm flipH="1" rot="10800000">
              <a:off x="1537375" y="39660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13" name="Google Shape;313;g2eadf354824_0_280"/>
            <p:cNvCxnSpPr/>
            <p:nvPr/>
          </p:nvCxnSpPr>
          <p:spPr>
            <a:xfrm flipH="1" rot="10800000">
              <a:off x="2067500" y="39660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14" name="Google Shape;314;g2eadf354824_0_280"/>
            <p:cNvCxnSpPr/>
            <p:nvPr/>
          </p:nvCxnSpPr>
          <p:spPr>
            <a:xfrm flipH="1" rot="10800000">
              <a:off x="2626400" y="39660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15" name="Google Shape;315;g2eadf354824_0_280"/>
            <p:cNvCxnSpPr/>
            <p:nvPr/>
          </p:nvCxnSpPr>
          <p:spPr>
            <a:xfrm flipH="1" rot="10800000">
              <a:off x="3156525" y="39660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16" name="Google Shape;316;g2eadf354824_0_280"/>
            <p:cNvCxnSpPr/>
            <p:nvPr/>
          </p:nvCxnSpPr>
          <p:spPr>
            <a:xfrm flipH="1" rot="10800000">
              <a:off x="3686650" y="39660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17" name="Google Shape;317;g2eadf354824_0_280"/>
            <p:cNvCxnSpPr/>
            <p:nvPr/>
          </p:nvCxnSpPr>
          <p:spPr>
            <a:xfrm flipH="1" rot="10800000">
              <a:off x="4254850" y="39555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18" name="Google Shape;318;g2eadf354824_0_280"/>
            <p:cNvCxnSpPr/>
            <p:nvPr/>
          </p:nvCxnSpPr>
          <p:spPr>
            <a:xfrm flipH="1" rot="10800000">
              <a:off x="4784975" y="39555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19" name="Google Shape;319;g2eadf354824_0_280"/>
            <p:cNvCxnSpPr/>
            <p:nvPr/>
          </p:nvCxnSpPr>
          <p:spPr>
            <a:xfrm flipH="1" rot="10800000">
              <a:off x="5315100" y="39555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20" name="Google Shape;320;g2eadf354824_0_280"/>
            <p:cNvCxnSpPr/>
            <p:nvPr/>
          </p:nvCxnSpPr>
          <p:spPr>
            <a:xfrm flipH="1" rot="10800000">
              <a:off x="5874000" y="39555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21" name="Google Shape;321;g2eadf354824_0_280"/>
            <p:cNvCxnSpPr/>
            <p:nvPr/>
          </p:nvCxnSpPr>
          <p:spPr>
            <a:xfrm flipH="1" rot="10800000">
              <a:off x="6404125" y="39555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22" name="Google Shape;322;g2eadf354824_0_280"/>
            <p:cNvCxnSpPr/>
            <p:nvPr/>
          </p:nvCxnSpPr>
          <p:spPr>
            <a:xfrm flipH="1" rot="10800000">
              <a:off x="6934250" y="39555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23" name="Google Shape;323;g2eadf354824_0_280"/>
            <p:cNvCxnSpPr/>
            <p:nvPr/>
          </p:nvCxnSpPr>
          <p:spPr>
            <a:xfrm flipH="1" rot="10800000">
              <a:off x="7464375" y="39660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24" name="Google Shape;324;g2eadf354824_0_280"/>
            <p:cNvCxnSpPr/>
            <p:nvPr/>
          </p:nvCxnSpPr>
          <p:spPr>
            <a:xfrm flipH="1" rot="10800000">
              <a:off x="7994500" y="3966075"/>
              <a:ext cx="482700" cy="10500"/>
            </a:xfrm>
            <a:prstGeom prst="straightConnector1">
              <a:avLst/>
            </a:prstGeom>
            <a:noFill/>
            <a:ln cap="flat" cmpd="sng" w="38100">
              <a:solidFill>
                <a:schemeClr val="dk2"/>
              </a:solidFill>
              <a:prstDash val="solid"/>
              <a:round/>
              <a:headEnd len="med" w="med" type="none"/>
              <a:tailEnd len="med" w="med" type="none"/>
            </a:ln>
          </p:spPr>
        </p:cxnSp>
        <p:cxnSp>
          <p:nvCxnSpPr>
            <p:cNvPr id="325" name="Google Shape;325;g2eadf354824_0_280"/>
            <p:cNvCxnSpPr/>
            <p:nvPr/>
          </p:nvCxnSpPr>
          <p:spPr>
            <a:xfrm flipH="1" rot="10800000">
              <a:off x="8524625" y="3966075"/>
              <a:ext cx="482700" cy="10500"/>
            </a:xfrm>
            <a:prstGeom prst="straightConnector1">
              <a:avLst/>
            </a:prstGeom>
            <a:noFill/>
            <a:ln cap="flat" cmpd="sng" w="38100">
              <a:solidFill>
                <a:schemeClr val="dk2"/>
              </a:solidFill>
              <a:prstDash val="solid"/>
              <a:round/>
              <a:headEnd len="med" w="med" type="none"/>
              <a:tailEnd len="med" w="med" type="none"/>
            </a:ln>
          </p:spPr>
        </p:cxnSp>
        <p:grpSp>
          <p:nvGrpSpPr>
            <p:cNvPr id="326" name="Google Shape;326;g2eadf354824_0_280"/>
            <p:cNvGrpSpPr/>
            <p:nvPr/>
          </p:nvGrpSpPr>
          <p:grpSpPr>
            <a:xfrm>
              <a:off x="562050" y="2842412"/>
              <a:ext cx="8933105" cy="1418063"/>
              <a:chOff x="562050" y="2842412"/>
              <a:chExt cx="8933105" cy="1418063"/>
            </a:xfrm>
          </p:grpSpPr>
          <p:pic>
            <p:nvPicPr>
              <p:cNvPr id="327" name="Google Shape;327;g2eadf354824_0_280"/>
              <p:cNvPicPr preferRelativeResize="0"/>
              <p:nvPr/>
            </p:nvPicPr>
            <p:blipFill>
              <a:blip r:embed="rId4">
                <a:alphaModFix/>
              </a:blip>
              <a:stretch>
                <a:fillRect/>
              </a:stretch>
            </p:blipFill>
            <p:spPr>
              <a:xfrm>
                <a:off x="8553410" y="2842412"/>
                <a:ext cx="941745" cy="1173175"/>
              </a:xfrm>
              <a:prstGeom prst="rect">
                <a:avLst/>
              </a:prstGeom>
              <a:noFill/>
              <a:ln>
                <a:noFill/>
              </a:ln>
            </p:spPr>
          </p:pic>
          <p:sp>
            <p:nvSpPr>
              <p:cNvPr id="328" name="Google Shape;328;g2eadf354824_0_280"/>
              <p:cNvSpPr txBox="1"/>
              <p:nvPr/>
            </p:nvSpPr>
            <p:spPr>
              <a:xfrm>
                <a:off x="562050" y="3256975"/>
                <a:ext cx="8301000" cy="10035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US" sz="2800">
                    <a:solidFill>
                      <a:schemeClr val="dk1"/>
                    </a:solidFill>
                  </a:rPr>
                  <a:t>92 football fields of 1GB flash drives put end to end</a:t>
                </a:r>
                <a:endParaRPr sz="2800">
                  <a:solidFill>
                    <a:schemeClr val="dk1"/>
                  </a:solidFill>
                </a:endParaRPr>
              </a:p>
              <a:p>
                <a:pPr indent="0" lvl="0" marL="0" rtl="0" algn="l">
                  <a:spcBef>
                    <a:spcPts val="0"/>
                  </a:spcBef>
                  <a:spcAft>
                    <a:spcPts val="0"/>
                  </a:spcAft>
                  <a:buNone/>
                </a:pPr>
                <a:r>
                  <a:t/>
                </a:r>
                <a:endParaRPr sz="2800">
                  <a:solidFill>
                    <a:schemeClr val="dk1"/>
                  </a:solidFill>
                </a:endParaRPr>
              </a:p>
            </p:txBody>
          </p:sp>
        </p:grpSp>
      </p:grpSp>
      <p:grpSp>
        <p:nvGrpSpPr>
          <p:cNvPr id="329" name="Google Shape;329;g2eadf354824_0_280"/>
          <p:cNvGrpSpPr/>
          <p:nvPr/>
        </p:nvGrpSpPr>
        <p:grpSpPr>
          <a:xfrm>
            <a:off x="838200" y="4420325"/>
            <a:ext cx="10647700" cy="1714500"/>
            <a:chOff x="838200" y="4420325"/>
            <a:chExt cx="10647700" cy="1714500"/>
          </a:xfrm>
        </p:grpSpPr>
        <p:pic>
          <p:nvPicPr>
            <p:cNvPr id="330" name="Google Shape;330;g2eadf354824_0_280"/>
            <p:cNvPicPr preferRelativeResize="0"/>
            <p:nvPr/>
          </p:nvPicPr>
          <p:blipFill>
            <a:blip r:embed="rId5">
              <a:alphaModFix/>
            </a:blip>
            <a:stretch>
              <a:fillRect/>
            </a:stretch>
          </p:blipFill>
          <p:spPr>
            <a:xfrm>
              <a:off x="838200" y="4420325"/>
              <a:ext cx="1714500" cy="1714500"/>
            </a:xfrm>
            <a:prstGeom prst="rect">
              <a:avLst/>
            </a:prstGeom>
            <a:noFill/>
            <a:ln>
              <a:noFill/>
            </a:ln>
          </p:spPr>
        </p:pic>
        <p:sp>
          <p:nvSpPr>
            <p:cNvPr id="331" name="Google Shape;331;g2eadf354824_0_280"/>
            <p:cNvSpPr txBox="1"/>
            <p:nvPr/>
          </p:nvSpPr>
          <p:spPr>
            <a:xfrm>
              <a:off x="2421100" y="4775825"/>
              <a:ext cx="90648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US" sz="2800"/>
                <a:t> 1 PB is equivalent to taking over 4,000 digital photos per day, over your entire life.</a:t>
              </a:r>
              <a:endParaRPr sz="2800"/>
            </a:p>
          </p:txBody>
        </p:sp>
      </p:grpSp>
      <p:grpSp>
        <p:nvGrpSpPr>
          <p:cNvPr id="332" name="Google Shape;332;g2eadf354824_0_280"/>
          <p:cNvGrpSpPr/>
          <p:nvPr/>
        </p:nvGrpSpPr>
        <p:grpSpPr>
          <a:xfrm>
            <a:off x="11205737" y="125501"/>
            <a:ext cx="805373" cy="589808"/>
            <a:chOff x="10589928" y="94012"/>
            <a:chExt cx="1166700" cy="960600"/>
          </a:xfrm>
        </p:grpSpPr>
        <p:sp>
          <p:nvSpPr>
            <p:cNvPr id="333" name="Google Shape;333;g2eadf354824_0_280">
              <a:hlinkClick r:id="rId6"/>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4" name="Google Shape;334;g2eadf354824_0_280"/>
            <p:cNvPicPr preferRelativeResize="0"/>
            <p:nvPr/>
          </p:nvPicPr>
          <p:blipFill>
            <a:blip r:embed="rId7">
              <a:alphaModFix/>
            </a:blip>
            <a:stretch>
              <a:fillRect/>
            </a:stretch>
          </p:blipFill>
          <p:spPr>
            <a:xfrm>
              <a:off x="10659190" y="120038"/>
              <a:ext cx="1028176" cy="9085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eadf354824_0_327"/>
          <p:cNvSpPr txBox="1"/>
          <p:nvPr>
            <p:ph type="title"/>
          </p:nvPr>
        </p:nvSpPr>
        <p:spPr>
          <a:xfrm>
            <a:off x="129700" y="7600"/>
            <a:ext cx="11802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100"/>
              <a:t>Cloud </a:t>
            </a:r>
            <a:r>
              <a:rPr lang="en-US" sz="4100"/>
              <a:t>served optimized data with local caching</a:t>
            </a:r>
            <a:endParaRPr sz="4100"/>
          </a:p>
        </p:txBody>
      </p:sp>
      <p:sp>
        <p:nvSpPr>
          <p:cNvPr id="340" name="Google Shape;340;g2eadf354824_0_327"/>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341" name="Google Shape;341;g2eadf354824_0_327"/>
          <p:cNvPicPr preferRelativeResize="0"/>
          <p:nvPr/>
        </p:nvPicPr>
        <p:blipFill>
          <a:blip r:embed="rId3">
            <a:alphaModFix/>
          </a:blip>
          <a:stretch>
            <a:fillRect/>
          </a:stretch>
        </p:blipFill>
        <p:spPr>
          <a:xfrm>
            <a:off x="45725" y="1262075"/>
            <a:ext cx="12192000" cy="3571875"/>
          </a:xfrm>
          <a:prstGeom prst="rect">
            <a:avLst/>
          </a:prstGeom>
          <a:noFill/>
          <a:ln>
            <a:noFill/>
          </a:ln>
        </p:spPr>
      </p:pic>
      <p:sp>
        <p:nvSpPr>
          <p:cNvPr id="342" name="Google Shape;342;g2eadf354824_0_327"/>
          <p:cNvSpPr txBox="1"/>
          <p:nvPr/>
        </p:nvSpPr>
        <p:spPr>
          <a:xfrm>
            <a:off x="129700" y="5071450"/>
            <a:ext cx="11802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Aashish Panta,Xuan Huang, Nina McCurdy, David Ellsworth, Amy A. Gooch, Giorgio Scorzelli, Hector Torres, Patrice Klein, Gustavo A. Ovando-Montejo, Valerio Pascucci.  </a:t>
            </a:r>
            <a:endParaRPr sz="1800">
              <a:solidFill>
                <a:schemeClr val="dk1"/>
              </a:solidFill>
            </a:endParaRPr>
          </a:p>
          <a:p>
            <a:pPr indent="0" lvl="0" marL="0" rtl="0" algn="l">
              <a:spcBef>
                <a:spcPts val="0"/>
              </a:spcBef>
              <a:spcAft>
                <a:spcPts val="0"/>
              </a:spcAft>
              <a:buNone/>
            </a:pPr>
            <a:r>
              <a:rPr lang="en-US" sz="1800">
                <a:solidFill>
                  <a:schemeClr val="dk1"/>
                </a:solidFill>
              </a:rPr>
              <a:t>“Web-based Visualization and Analytics of Petascale data: Equity as a Tide that Lifts All Boats”.  LDAV 2024</a:t>
            </a:r>
            <a:endParaRPr sz="1800">
              <a:solidFill>
                <a:schemeClr val="dk1"/>
              </a:solidFill>
            </a:endParaRPr>
          </a:p>
        </p:txBody>
      </p:sp>
      <p:grpSp>
        <p:nvGrpSpPr>
          <p:cNvPr id="343" name="Google Shape;343;g2eadf354824_0_327"/>
          <p:cNvGrpSpPr/>
          <p:nvPr/>
        </p:nvGrpSpPr>
        <p:grpSpPr>
          <a:xfrm>
            <a:off x="11205737" y="125501"/>
            <a:ext cx="805373" cy="589808"/>
            <a:chOff x="10589928" y="94012"/>
            <a:chExt cx="1166700" cy="960600"/>
          </a:xfrm>
        </p:grpSpPr>
        <p:sp>
          <p:nvSpPr>
            <p:cNvPr id="344" name="Google Shape;344;g2eadf354824_0_327">
              <a:hlinkClick r:id="rId4"/>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5" name="Google Shape;345;g2eadf354824_0_327"/>
            <p:cNvPicPr preferRelativeResize="0"/>
            <p:nvPr/>
          </p:nvPicPr>
          <p:blipFill>
            <a:blip r:embed="rId5">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2f1ec871672_0_10"/>
          <p:cNvSpPr txBox="1"/>
          <p:nvPr>
            <p:ph type="title"/>
          </p:nvPr>
        </p:nvSpPr>
        <p:spPr>
          <a:xfrm>
            <a:off x="129700" y="7600"/>
            <a:ext cx="11802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100"/>
              <a:t>Cloud served optimized data with local caching</a:t>
            </a:r>
            <a:endParaRPr sz="4100"/>
          </a:p>
        </p:txBody>
      </p:sp>
      <p:sp>
        <p:nvSpPr>
          <p:cNvPr id="351" name="Google Shape;351;g2f1ec871672_0_10"/>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
        <p:nvSpPr>
          <p:cNvPr id="352" name="Google Shape;352;g2f1ec871672_0_10"/>
          <p:cNvSpPr txBox="1"/>
          <p:nvPr/>
        </p:nvSpPr>
        <p:spPr>
          <a:xfrm>
            <a:off x="129700" y="5071450"/>
            <a:ext cx="11802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rPr>
              <a:t>Aashish Panta,Xuan Huang, Nina McCurdy, David Ellsworth, Amy A. Gooch, Giorgio Scorzelli, Hector Torres, Patrice Klein, Gustavo A. Ovando-Montejo, Valerio Pascucci.  </a:t>
            </a:r>
            <a:endParaRPr sz="1800">
              <a:solidFill>
                <a:schemeClr val="dk1"/>
              </a:solidFill>
            </a:endParaRPr>
          </a:p>
          <a:p>
            <a:pPr indent="0" lvl="0" marL="0" rtl="0" algn="l">
              <a:spcBef>
                <a:spcPts val="0"/>
              </a:spcBef>
              <a:spcAft>
                <a:spcPts val="0"/>
              </a:spcAft>
              <a:buNone/>
            </a:pPr>
            <a:r>
              <a:rPr lang="en-US" sz="1800">
                <a:solidFill>
                  <a:schemeClr val="dk1"/>
                </a:solidFill>
              </a:rPr>
              <a:t>“Web-based Visualization and Analytics of Petascale data: Equity as a Tide that Lifts All Boats”.  LDAV 2024</a:t>
            </a:r>
            <a:endParaRPr sz="1800">
              <a:solidFill>
                <a:schemeClr val="dk1"/>
              </a:solidFill>
            </a:endParaRPr>
          </a:p>
        </p:txBody>
      </p:sp>
      <p:pic>
        <p:nvPicPr>
          <p:cNvPr id="353" name="Google Shape;353;g2f1ec871672_0_10" title="new_SR_gulf.mov">
            <a:hlinkClick r:id="rId3"/>
          </p:cNvPr>
          <p:cNvPicPr preferRelativeResize="0"/>
          <p:nvPr/>
        </p:nvPicPr>
        <p:blipFill>
          <a:blip r:embed="rId4">
            <a:alphaModFix/>
          </a:blip>
          <a:stretch>
            <a:fillRect/>
          </a:stretch>
        </p:blipFill>
        <p:spPr>
          <a:xfrm>
            <a:off x="2698050" y="1016000"/>
            <a:ext cx="5758751" cy="4055450"/>
          </a:xfrm>
          <a:prstGeom prst="rect">
            <a:avLst/>
          </a:prstGeom>
          <a:noFill/>
          <a:ln>
            <a:noFill/>
          </a:ln>
        </p:spPr>
      </p:pic>
      <p:grpSp>
        <p:nvGrpSpPr>
          <p:cNvPr id="354" name="Google Shape;354;g2f1ec871672_0_10"/>
          <p:cNvGrpSpPr/>
          <p:nvPr/>
        </p:nvGrpSpPr>
        <p:grpSpPr>
          <a:xfrm>
            <a:off x="11205737" y="125501"/>
            <a:ext cx="805373" cy="589808"/>
            <a:chOff x="10589928" y="94012"/>
            <a:chExt cx="1166700" cy="960600"/>
          </a:xfrm>
        </p:grpSpPr>
        <p:sp>
          <p:nvSpPr>
            <p:cNvPr id="355" name="Google Shape;355;g2f1ec871672_0_10">
              <a:hlinkClick r:id="rId5"/>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6" name="Google Shape;356;g2f1ec871672_0_10"/>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g274026a700a_0_14"/>
          <p:cNvSpPr txBox="1"/>
          <p:nvPr>
            <p:ph idx="1" type="body"/>
          </p:nvPr>
        </p:nvSpPr>
        <p:spPr>
          <a:xfrm>
            <a:off x="838200" y="144026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Github link to access instructions to launch a new dashboard:   </a:t>
            </a:r>
            <a:r>
              <a:rPr lang="en-US" u="sng">
                <a:solidFill>
                  <a:schemeClr val="hlink"/>
                </a:solidFill>
                <a:hlinkClick r:id="rId3"/>
              </a:rPr>
              <a:t>https://github.com/sci-visus/Openvisus-NASA-Dashboard</a:t>
            </a:r>
            <a:r>
              <a:rPr lang="en-US"/>
              <a:t>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Dashboard Like the NASA Animation: </a:t>
            </a:r>
            <a:r>
              <a:rPr lang="en-US" u="sng">
                <a:solidFill>
                  <a:schemeClr val="hlink"/>
                </a:solidFill>
                <a:hlinkClick r:id="rId4"/>
              </a:rPr>
              <a:t>http://chpc3.nationalsciencedatafabric.org:11857/run</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
        <p:nvSpPr>
          <p:cNvPr id="362" name="Google Shape;362;g274026a700a_0_14"/>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363" name="Google Shape;363;g274026a700a_0_14"/>
          <p:cNvPicPr preferRelativeResize="0"/>
          <p:nvPr/>
        </p:nvPicPr>
        <p:blipFill>
          <a:blip r:embed="rId5">
            <a:alphaModFix/>
          </a:blip>
          <a:stretch>
            <a:fillRect/>
          </a:stretch>
        </p:blipFill>
        <p:spPr>
          <a:xfrm>
            <a:off x="0" y="2531338"/>
            <a:ext cx="12192000" cy="3571875"/>
          </a:xfrm>
          <a:prstGeom prst="rect">
            <a:avLst/>
          </a:prstGeom>
          <a:noFill/>
          <a:ln>
            <a:noFill/>
          </a:ln>
        </p:spPr>
      </p:pic>
      <p:sp>
        <p:nvSpPr>
          <p:cNvPr id="364" name="Google Shape;364;g274026a700a_0_14"/>
          <p:cNvSpPr txBox="1"/>
          <p:nvPr>
            <p:ph type="title"/>
          </p:nvPr>
        </p:nvSpPr>
        <p:spPr>
          <a:xfrm>
            <a:off x="129700" y="7600"/>
            <a:ext cx="11802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100"/>
              <a:t>Cloud served </a:t>
            </a:r>
            <a:r>
              <a:rPr lang="en-US" sz="4100">
                <a:extLst>
                  <a:ext uri="http://customooxmlschemas.google.com/">
                    <go:slidesCustomData xmlns:go="http://customooxmlschemas.google.com/" textRoundtripDataId="2"/>
                  </a:ext>
                </a:extLst>
              </a:rPr>
              <a:t>optimized</a:t>
            </a:r>
            <a:r>
              <a:rPr lang="en-US" sz="4100"/>
              <a:t> data with local caching</a:t>
            </a:r>
            <a:endParaRPr sz="4100"/>
          </a:p>
        </p:txBody>
      </p:sp>
      <p:grpSp>
        <p:nvGrpSpPr>
          <p:cNvPr id="365" name="Google Shape;365;g274026a700a_0_14"/>
          <p:cNvGrpSpPr/>
          <p:nvPr/>
        </p:nvGrpSpPr>
        <p:grpSpPr>
          <a:xfrm>
            <a:off x="11205737" y="125501"/>
            <a:ext cx="805373" cy="589808"/>
            <a:chOff x="10589928" y="94012"/>
            <a:chExt cx="1166700" cy="960600"/>
          </a:xfrm>
        </p:grpSpPr>
        <p:sp>
          <p:nvSpPr>
            <p:cNvPr id="366" name="Google Shape;366;g274026a700a_0_14">
              <a:hlinkClick r:id="rId6"/>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7" name="Google Shape;367;g274026a700a_0_14"/>
            <p:cNvPicPr preferRelativeResize="0"/>
            <p:nvPr/>
          </p:nvPicPr>
          <p:blipFill>
            <a:blip r:embed="rId7">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f589af30b4_1_0"/>
          <p:cNvSpPr txBox="1"/>
          <p:nvPr>
            <p:ph type="title"/>
          </p:nvPr>
        </p:nvSpPr>
        <p:spPr>
          <a:xfrm>
            <a:off x="164125" y="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4100"/>
              <a:t>Science of Climate change</a:t>
            </a:r>
            <a:endParaRPr sz="4100"/>
          </a:p>
        </p:txBody>
      </p:sp>
      <p:sp>
        <p:nvSpPr>
          <p:cNvPr id="373" name="Google Shape;373;g2f589af30b4_1_0"/>
          <p:cNvSpPr txBox="1"/>
          <p:nvPr>
            <p:ph idx="1" type="body"/>
          </p:nvPr>
        </p:nvSpPr>
        <p:spPr>
          <a:xfrm>
            <a:off x="838200" y="3240222"/>
            <a:ext cx="10515600" cy="29367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Tracking the changes of the ocean on either side of the </a:t>
            </a:r>
            <a:r>
              <a:rPr lang="en-US"/>
              <a:t>Gibraltar</a:t>
            </a:r>
            <a:r>
              <a:rPr lang="en-US"/>
              <a:t> Strait is crucial in order to understand the impact of climate change.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Even today, the Mediterranean is considerably saltier than the North Atlantic.</a:t>
            </a:r>
            <a:endParaRPr/>
          </a:p>
          <a:p>
            <a:pPr indent="0" lvl="0" marL="0" rtl="0" algn="l">
              <a:spcBef>
                <a:spcPts val="1000"/>
              </a:spcBef>
              <a:spcAft>
                <a:spcPts val="0"/>
              </a:spcAft>
              <a:buNone/>
            </a:pPr>
            <a:r>
              <a:t/>
            </a:r>
            <a:endParaRPr/>
          </a:p>
        </p:txBody>
      </p:sp>
      <p:sp>
        <p:nvSpPr>
          <p:cNvPr id="374" name="Google Shape;374;g2f589af30b4_1_0"/>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grpSp>
        <p:nvGrpSpPr>
          <p:cNvPr id="375" name="Google Shape;375;g2f589af30b4_1_0"/>
          <p:cNvGrpSpPr/>
          <p:nvPr/>
        </p:nvGrpSpPr>
        <p:grpSpPr>
          <a:xfrm>
            <a:off x="11205737" y="125501"/>
            <a:ext cx="805373" cy="589808"/>
            <a:chOff x="10589928" y="94012"/>
            <a:chExt cx="1166700" cy="960600"/>
          </a:xfrm>
        </p:grpSpPr>
        <p:sp>
          <p:nvSpPr>
            <p:cNvPr id="376" name="Google Shape;376;g2f589af30b4_1_0">
              <a:hlinkClick r:id="rId3"/>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7" name="Google Shape;377;g2f589af30b4_1_0"/>
            <p:cNvPicPr preferRelativeResize="0"/>
            <p:nvPr/>
          </p:nvPicPr>
          <p:blipFill>
            <a:blip r:embed="rId4">
              <a:alphaModFix/>
            </a:blip>
            <a:stretch>
              <a:fillRect/>
            </a:stretch>
          </p:blipFill>
          <p:spPr>
            <a:xfrm>
              <a:off x="10659190" y="120038"/>
              <a:ext cx="1028176" cy="908549"/>
            </a:xfrm>
            <a:prstGeom prst="rect">
              <a:avLst/>
            </a:prstGeom>
            <a:noFill/>
            <a:ln>
              <a:noFill/>
            </a:ln>
          </p:spPr>
        </p:pic>
      </p:grpSp>
      <p:pic>
        <p:nvPicPr>
          <p:cNvPr id="378" name="Google Shape;378;g2f589af30b4_1_0"/>
          <p:cNvPicPr preferRelativeResize="0"/>
          <p:nvPr/>
        </p:nvPicPr>
        <p:blipFill>
          <a:blip r:embed="rId5">
            <a:alphaModFix/>
          </a:blip>
          <a:stretch>
            <a:fillRect/>
          </a:stretch>
        </p:blipFill>
        <p:spPr>
          <a:xfrm>
            <a:off x="6882800" y="260225"/>
            <a:ext cx="4006076" cy="2630712"/>
          </a:xfrm>
          <a:prstGeom prst="rect">
            <a:avLst/>
          </a:prstGeom>
          <a:noFill/>
          <a:ln>
            <a:noFill/>
          </a:ln>
        </p:spPr>
      </p:pic>
      <p:sp>
        <p:nvSpPr>
          <p:cNvPr id="379" name="Google Shape;379;g2f589af30b4_1_0"/>
          <p:cNvSpPr txBox="1"/>
          <p:nvPr/>
        </p:nvSpPr>
        <p:spPr>
          <a:xfrm>
            <a:off x="933625" y="1065425"/>
            <a:ext cx="6326700" cy="1736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US" sz="2800">
                <a:solidFill>
                  <a:schemeClr val="dk1"/>
                </a:solidFill>
              </a:rPr>
              <a:t>The Mediterranean Sea is warming and evaporating more and more with marine heat waves increasing in intensity, duration and frequency </a:t>
            </a:r>
            <a:endParaRPr sz="2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2eadf354824_0_320"/>
          <p:cNvSpPr txBox="1"/>
          <p:nvPr>
            <p:ph idx="1" type="body"/>
          </p:nvPr>
        </p:nvSpPr>
        <p:spPr>
          <a:xfrm>
            <a:off x="323775" y="5143500"/>
            <a:ext cx="2666400" cy="1033500"/>
          </a:xfrm>
          <a:prstGeom prst="rect">
            <a:avLst/>
          </a:prstGeom>
        </p:spPr>
        <p:txBody>
          <a:bodyPr anchorCtr="0" anchor="t" bIns="45700" lIns="91425" spcFirstLastPara="1" rIns="91425" wrap="square" tIns="45700">
            <a:noAutofit/>
          </a:bodyPr>
          <a:lstStyle/>
          <a:p>
            <a:pPr indent="0" lvl="0" marL="0" rtl="0" algn="ctr">
              <a:lnSpc>
                <a:spcPct val="115000"/>
              </a:lnSpc>
              <a:spcBef>
                <a:spcPts val="1000"/>
              </a:spcBef>
              <a:spcAft>
                <a:spcPts val="0"/>
              </a:spcAft>
              <a:buSzPts val="275"/>
              <a:buNone/>
            </a:pPr>
            <a:r>
              <a:rPr lang="en-US" sz="2600" u="sng">
                <a:solidFill>
                  <a:schemeClr val="hlink"/>
                </a:solidFill>
                <a:hlinkClick r:id="rId3"/>
              </a:rPr>
              <a:t>Head back to Codespaces</a:t>
            </a:r>
            <a:endParaRPr sz="2600"/>
          </a:p>
          <a:p>
            <a:pPr indent="0" lvl="0" marL="0" rtl="0" algn="ctr">
              <a:lnSpc>
                <a:spcPct val="70000"/>
              </a:lnSpc>
              <a:spcBef>
                <a:spcPts val="1000"/>
              </a:spcBef>
              <a:spcAft>
                <a:spcPts val="0"/>
              </a:spcAft>
              <a:buSzPts val="275"/>
              <a:buNone/>
            </a:pPr>
            <a:r>
              <a:t/>
            </a:r>
            <a:endParaRPr sz="2600"/>
          </a:p>
        </p:txBody>
      </p:sp>
      <p:sp>
        <p:nvSpPr>
          <p:cNvPr id="385" name="Google Shape;385;g2eadf354824_0_320"/>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
        <p:nvSpPr>
          <p:cNvPr id="386" name="Google Shape;386;g2eadf354824_0_320"/>
          <p:cNvSpPr txBox="1"/>
          <p:nvPr/>
        </p:nvSpPr>
        <p:spPr>
          <a:xfrm>
            <a:off x="244975" y="666500"/>
            <a:ext cx="2609100" cy="350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rPr>
              <a:t>Access </a:t>
            </a:r>
            <a:endParaRPr sz="2400">
              <a:solidFill>
                <a:schemeClr val="dk1"/>
              </a:solidFill>
            </a:endParaRPr>
          </a:p>
          <a:p>
            <a:pPr indent="0" lvl="0" marL="0" rtl="0" algn="ctr">
              <a:spcBef>
                <a:spcPts val="0"/>
              </a:spcBef>
              <a:spcAft>
                <a:spcPts val="0"/>
              </a:spcAft>
              <a:buNone/>
            </a:pPr>
            <a:r>
              <a:rPr lang="en-US" sz="2400">
                <a:solidFill>
                  <a:schemeClr val="dk1"/>
                </a:solidFill>
              </a:rPr>
              <a:t>petascale</a:t>
            </a:r>
            <a:endParaRPr sz="2400">
              <a:solidFill>
                <a:schemeClr val="dk1"/>
              </a:solidFill>
            </a:endParaRPr>
          </a:p>
          <a:p>
            <a:pPr indent="0" lvl="0" marL="0" rtl="0" algn="ctr">
              <a:spcBef>
                <a:spcPts val="0"/>
              </a:spcBef>
              <a:spcAft>
                <a:spcPts val="0"/>
              </a:spcAft>
              <a:buNone/>
            </a:pPr>
            <a:r>
              <a:rPr lang="en-US" sz="2400">
                <a:solidFill>
                  <a:schemeClr val="dk1"/>
                </a:solidFill>
              </a:rPr>
              <a:t>NASA</a:t>
            </a:r>
            <a:endParaRPr sz="2400">
              <a:solidFill>
                <a:schemeClr val="dk1"/>
              </a:solidFill>
            </a:endParaRPr>
          </a:p>
          <a:p>
            <a:pPr indent="0" lvl="0" marL="0" rtl="0" algn="ctr">
              <a:spcBef>
                <a:spcPts val="0"/>
              </a:spcBef>
              <a:spcAft>
                <a:spcPts val="0"/>
              </a:spcAft>
              <a:buNone/>
            </a:pPr>
            <a:r>
              <a:rPr lang="en-US" sz="2400">
                <a:solidFill>
                  <a:schemeClr val="dk1"/>
                </a:solidFill>
              </a:rPr>
              <a:t>data</a:t>
            </a:r>
            <a:endParaRPr sz="2400">
              <a:solidFill>
                <a:schemeClr val="dk1"/>
              </a:solidFill>
            </a:endParaRPr>
          </a:p>
          <a:p>
            <a:pPr indent="0" lvl="0" marL="0" rtl="0" algn="ctr">
              <a:spcBef>
                <a:spcPts val="0"/>
              </a:spcBef>
              <a:spcAft>
                <a:spcPts val="0"/>
              </a:spcAft>
              <a:buNone/>
            </a:pPr>
            <a:r>
              <a:t/>
            </a:r>
            <a:endParaRPr sz="2400">
              <a:solidFill>
                <a:schemeClr val="dk1"/>
              </a:solidFill>
            </a:endParaRPr>
          </a:p>
          <a:p>
            <a:pPr indent="0" lvl="0" marL="0" rtl="0" algn="ctr">
              <a:spcBef>
                <a:spcPts val="0"/>
              </a:spcBef>
              <a:spcAft>
                <a:spcPts val="0"/>
              </a:spcAft>
              <a:buNone/>
            </a:pPr>
            <a:r>
              <a:rPr lang="en-US" sz="2400">
                <a:solidFill>
                  <a:schemeClr val="dk1"/>
                </a:solidFill>
              </a:rPr>
              <a:t>With OpenViSUS we can treat it as a NumPy array.</a:t>
            </a:r>
            <a:endParaRPr sz="2400">
              <a:solidFill>
                <a:schemeClr val="dk1"/>
              </a:solidFill>
            </a:endParaRPr>
          </a:p>
          <a:p>
            <a:pPr indent="0" lvl="0" marL="0" rtl="0" algn="ctr">
              <a:spcBef>
                <a:spcPts val="0"/>
              </a:spcBef>
              <a:spcAft>
                <a:spcPts val="0"/>
              </a:spcAft>
              <a:buNone/>
            </a:pPr>
            <a:r>
              <a:t/>
            </a:r>
            <a:endParaRPr sz="2400">
              <a:solidFill>
                <a:schemeClr val="dk1"/>
              </a:solidFill>
            </a:endParaRPr>
          </a:p>
        </p:txBody>
      </p:sp>
      <p:pic>
        <p:nvPicPr>
          <p:cNvPr id="387" name="Google Shape;387;g2eadf354824_0_320" title="Gulf_movie3_faster.mp4">
            <a:hlinkClick r:id="rId4"/>
          </p:cNvPr>
          <p:cNvPicPr preferRelativeResize="0"/>
          <p:nvPr/>
        </p:nvPicPr>
        <p:blipFill>
          <a:blip r:embed="rId5">
            <a:alphaModFix/>
          </a:blip>
          <a:stretch>
            <a:fillRect/>
          </a:stretch>
        </p:blipFill>
        <p:spPr>
          <a:xfrm>
            <a:off x="2990175" y="807141"/>
            <a:ext cx="9004526" cy="5065060"/>
          </a:xfrm>
          <a:prstGeom prst="rect">
            <a:avLst/>
          </a:prstGeom>
          <a:noFill/>
          <a:ln>
            <a:noFill/>
          </a:ln>
        </p:spPr>
      </p:pic>
      <p:grpSp>
        <p:nvGrpSpPr>
          <p:cNvPr id="388" name="Google Shape;388;g2eadf354824_0_320"/>
          <p:cNvGrpSpPr/>
          <p:nvPr/>
        </p:nvGrpSpPr>
        <p:grpSpPr>
          <a:xfrm>
            <a:off x="11205737" y="125501"/>
            <a:ext cx="805373" cy="589808"/>
            <a:chOff x="10589928" y="94012"/>
            <a:chExt cx="1166700" cy="960600"/>
          </a:xfrm>
        </p:grpSpPr>
        <p:sp>
          <p:nvSpPr>
            <p:cNvPr id="389" name="Google Shape;389;g2eadf354824_0_320">
              <a:hlinkClick r:id="rId6"/>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0" name="Google Shape;390;g2eadf354824_0_320"/>
            <p:cNvPicPr preferRelativeResize="0"/>
            <p:nvPr/>
          </p:nvPicPr>
          <p:blipFill>
            <a:blip r:embed="rId7">
              <a:alphaModFix/>
            </a:blip>
            <a:stretch>
              <a:fillRect/>
            </a:stretch>
          </p:blipFill>
          <p:spPr>
            <a:xfrm>
              <a:off x="10659190" y="120038"/>
              <a:ext cx="1028176" cy="908549"/>
            </a:xfrm>
            <a:prstGeom prst="rect">
              <a:avLst/>
            </a:prstGeom>
            <a:noFill/>
            <a:ln>
              <a:noFill/>
            </a:ln>
          </p:spPr>
        </p:pic>
      </p:grpSp>
      <p:sp>
        <p:nvSpPr>
          <p:cNvPr id="391" name="Google Shape;391;g2eadf354824_0_320"/>
          <p:cNvSpPr txBox="1"/>
          <p:nvPr/>
        </p:nvSpPr>
        <p:spPr>
          <a:xfrm>
            <a:off x="390775" y="112600"/>
            <a:ext cx="1061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Now you can </a:t>
            </a:r>
            <a:r>
              <a:rPr lang="en-US" sz="2700">
                <a:solidFill>
                  <a:schemeClr val="dk1"/>
                </a:solidFill>
              </a:rPr>
              <a:t>Visualize the </a:t>
            </a:r>
            <a:r>
              <a:rPr lang="en-US" sz="2700">
                <a:solidFill>
                  <a:schemeClr val="dk1"/>
                </a:solidFill>
              </a:rPr>
              <a:t>salient</a:t>
            </a:r>
            <a:r>
              <a:rPr lang="en-US" sz="2700">
                <a:solidFill>
                  <a:schemeClr val="dk1"/>
                </a:solidFill>
              </a:rPr>
              <a:t> changes in the Strait of </a:t>
            </a:r>
            <a:r>
              <a:rPr lang="en-US" sz="2700">
                <a:solidFill>
                  <a:schemeClr val="dk1"/>
                </a:solidFill>
              </a:rPr>
              <a:t>Gibraltar </a:t>
            </a:r>
            <a:endParaRPr sz="2700">
              <a:solidFill>
                <a:schemeClr val="dk1"/>
              </a:solidFill>
            </a:endParaRPr>
          </a:p>
        </p:txBody>
      </p:sp>
      <p:grpSp>
        <p:nvGrpSpPr>
          <p:cNvPr id="392" name="Google Shape;392;g2eadf354824_0_320"/>
          <p:cNvGrpSpPr/>
          <p:nvPr/>
        </p:nvGrpSpPr>
        <p:grpSpPr>
          <a:xfrm>
            <a:off x="323785" y="4104434"/>
            <a:ext cx="2300470" cy="960570"/>
            <a:chOff x="8572500" y="-1128975"/>
            <a:chExt cx="2516100" cy="985200"/>
          </a:xfrm>
        </p:grpSpPr>
        <p:sp>
          <p:nvSpPr>
            <p:cNvPr id="393" name="Google Shape;393;g2eadf354824_0_320">
              <a:hlinkClick r:id="rId8"/>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4" name="Google Shape;394;g2eadf354824_0_320">
              <a:hlinkClick r:id="rId9"/>
            </p:cNvPr>
            <p:cNvPicPr preferRelativeResize="0"/>
            <p:nvPr/>
          </p:nvPicPr>
          <p:blipFill rotWithShape="1">
            <a:blip r:embed="rId10">
              <a:alphaModFix/>
            </a:blip>
            <a:srcRect b="0" l="0" r="0" t="0"/>
            <a:stretch/>
          </p:blipFill>
          <p:spPr>
            <a:xfrm>
              <a:off x="8653725" y="-995425"/>
              <a:ext cx="731700" cy="731700"/>
            </a:xfrm>
            <a:prstGeom prst="rect">
              <a:avLst/>
            </a:prstGeom>
            <a:noFill/>
            <a:ln>
              <a:noFill/>
            </a:ln>
          </p:spPr>
        </p:pic>
        <p:sp>
          <p:nvSpPr>
            <p:cNvPr id="395" name="Google Shape;395;g2eadf354824_0_320">
              <a:hlinkClick r:id="rId11"/>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12"/>
                </a:rPr>
                <a:t>Tutorial</a:t>
              </a:r>
              <a:endParaRPr b="1" i="0" sz="2800" u="none" cap="none" strike="noStrike">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f0dcff4aa8_0_28"/>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401" name="Google Shape;401;g2f0dcff4aa8_0_28"/>
          <p:cNvPicPr preferRelativeResize="0"/>
          <p:nvPr/>
        </p:nvPicPr>
        <p:blipFill>
          <a:blip r:embed="rId3">
            <a:alphaModFix/>
          </a:blip>
          <a:stretch>
            <a:fillRect/>
          </a:stretch>
        </p:blipFill>
        <p:spPr>
          <a:xfrm>
            <a:off x="1126400" y="461375"/>
            <a:ext cx="9258798" cy="4823800"/>
          </a:xfrm>
          <a:prstGeom prst="rect">
            <a:avLst/>
          </a:prstGeom>
          <a:noFill/>
          <a:ln>
            <a:noFill/>
          </a:ln>
        </p:spPr>
      </p:pic>
      <p:cxnSp>
        <p:nvCxnSpPr>
          <p:cNvPr id="402" name="Google Shape;402;g2f0dcff4aa8_0_28"/>
          <p:cNvCxnSpPr/>
          <p:nvPr/>
        </p:nvCxnSpPr>
        <p:spPr>
          <a:xfrm rot="10800000">
            <a:off x="219225" y="942975"/>
            <a:ext cx="1238100" cy="990600"/>
          </a:xfrm>
          <a:prstGeom prst="straightConnector1">
            <a:avLst/>
          </a:prstGeom>
          <a:noFill/>
          <a:ln cap="flat" cmpd="sng" w="38100">
            <a:solidFill>
              <a:srgbClr val="980000"/>
            </a:solidFill>
            <a:prstDash val="solid"/>
            <a:round/>
            <a:headEnd len="med" w="med" type="triangle"/>
            <a:tailEnd len="med" w="med" type="none"/>
          </a:ln>
        </p:spPr>
      </p:cxnSp>
      <p:grpSp>
        <p:nvGrpSpPr>
          <p:cNvPr id="403" name="Google Shape;403;g2f0dcff4aa8_0_28"/>
          <p:cNvGrpSpPr/>
          <p:nvPr/>
        </p:nvGrpSpPr>
        <p:grpSpPr>
          <a:xfrm>
            <a:off x="9456235" y="112709"/>
            <a:ext cx="2300470" cy="960570"/>
            <a:chOff x="8572500" y="-1128975"/>
            <a:chExt cx="2516100" cy="985200"/>
          </a:xfrm>
        </p:grpSpPr>
        <p:sp>
          <p:nvSpPr>
            <p:cNvPr id="404" name="Google Shape;404;g2f0dcff4aa8_0_28">
              <a:hlinkClick r:id="rId4"/>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5" name="Google Shape;405;g2f0dcff4aa8_0_28">
              <a:hlinkClick r:id="rId5"/>
            </p:cNvPr>
            <p:cNvPicPr preferRelativeResize="0"/>
            <p:nvPr/>
          </p:nvPicPr>
          <p:blipFill rotWithShape="1">
            <a:blip r:embed="rId6">
              <a:alphaModFix/>
            </a:blip>
            <a:srcRect b="0" l="0" r="0" t="0"/>
            <a:stretch/>
          </p:blipFill>
          <p:spPr>
            <a:xfrm>
              <a:off x="8653725" y="-995425"/>
              <a:ext cx="731700" cy="731700"/>
            </a:xfrm>
            <a:prstGeom prst="rect">
              <a:avLst/>
            </a:prstGeom>
            <a:noFill/>
            <a:ln>
              <a:noFill/>
            </a:ln>
          </p:spPr>
        </p:pic>
        <p:sp>
          <p:nvSpPr>
            <p:cNvPr id="406" name="Google Shape;406;g2f0dcff4aa8_0_28">
              <a:hlinkClick r:id="rId7"/>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8"/>
                </a:rPr>
                <a:t>Tutorial</a:t>
              </a:r>
              <a:endParaRPr b="1" i="0" sz="2800" u="none" cap="none" strike="noStrike">
                <a:solidFill>
                  <a:schemeClr val="dk1"/>
                </a:solidFill>
                <a:latin typeface="Arial"/>
                <a:ea typeface="Arial"/>
                <a:cs typeface="Arial"/>
                <a:sym typeface="Arial"/>
              </a:endParaRPr>
            </a:p>
          </p:txBody>
        </p:sp>
      </p:grpSp>
      <p:sp>
        <p:nvSpPr>
          <p:cNvPr id="407" name="Google Shape;407;g2f0dcff4aa8_0_28"/>
          <p:cNvSpPr txBox="1"/>
          <p:nvPr/>
        </p:nvSpPr>
        <p:spPr>
          <a:xfrm>
            <a:off x="828825" y="5539175"/>
            <a:ext cx="11185800" cy="615600"/>
          </a:xfrm>
          <a:prstGeom prst="rect">
            <a:avLst/>
          </a:prstGeom>
          <a:noFill/>
          <a:ln>
            <a:noFill/>
          </a:ln>
        </p:spPr>
        <p:txBody>
          <a:bodyPr anchorCtr="0" anchor="t" bIns="91425" lIns="91425" spcFirstLastPara="1" rIns="91425" wrap="square" tIns="91425">
            <a:spAutoFit/>
          </a:bodyPr>
          <a:lstStyle/>
          <a:p>
            <a:pPr indent="-406400" lvl="0" marL="457200" rtl="0" algn="l">
              <a:spcBef>
                <a:spcPts val="0"/>
              </a:spcBef>
              <a:spcAft>
                <a:spcPts val="0"/>
              </a:spcAft>
              <a:buClr>
                <a:schemeClr val="dk1"/>
              </a:buClr>
              <a:buSzPts val="2800"/>
              <a:buAutoNum type="arabicParenBoth"/>
            </a:pPr>
            <a:r>
              <a:rPr lang="en-US" sz="2800">
                <a:solidFill>
                  <a:schemeClr val="dk1"/>
                </a:solidFill>
              </a:rPr>
              <a:t>When the codespace is fully loaded, you should see this screen</a:t>
            </a:r>
            <a:endParaRPr sz="2800">
              <a:solidFill>
                <a:schemeClr val="dk1"/>
              </a:solidFill>
            </a:endParaRPr>
          </a:p>
        </p:txBody>
      </p:sp>
      <p:cxnSp>
        <p:nvCxnSpPr>
          <p:cNvPr id="408" name="Google Shape;408;g2f0dcff4aa8_0_28"/>
          <p:cNvCxnSpPr/>
          <p:nvPr/>
        </p:nvCxnSpPr>
        <p:spPr>
          <a:xfrm rot="10800000">
            <a:off x="219225" y="913667"/>
            <a:ext cx="1238100" cy="990600"/>
          </a:xfrm>
          <a:prstGeom prst="straightConnector1">
            <a:avLst/>
          </a:prstGeom>
          <a:noFill/>
          <a:ln cap="flat" cmpd="sng" w="38100">
            <a:solidFill>
              <a:srgbClr val="FFF2CC"/>
            </a:solidFill>
            <a:prstDash val="solid"/>
            <a:round/>
            <a:headEnd len="med" w="med" type="triangl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cxnSp>
        <p:nvCxnSpPr>
          <p:cNvPr id="413" name="Google Shape;413;g2f0dcff4aa8_0_36"/>
          <p:cNvCxnSpPr/>
          <p:nvPr/>
        </p:nvCxnSpPr>
        <p:spPr>
          <a:xfrm rot="10800000">
            <a:off x="1061050" y="1953875"/>
            <a:ext cx="1282800" cy="486900"/>
          </a:xfrm>
          <a:prstGeom prst="straightConnector1">
            <a:avLst/>
          </a:prstGeom>
          <a:noFill/>
          <a:ln cap="flat" cmpd="sng" w="38100">
            <a:solidFill>
              <a:srgbClr val="980000"/>
            </a:solidFill>
            <a:prstDash val="solid"/>
            <a:round/>
            <a:headEnd len="med" w="med" type="triangle"/>
            <a:tailEnd len="med" w="med" type="none"/>
          </a:ln>
        </p:spPr>
      </p:cxnSp>
      <p:sp>
        <p:nvSpPr>
          <p:cNvPr id="414" name="Google Shape;414;g2f0dcff4aa8_0_36"/>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415" name="Google Shape;415;g2f0dcff4aa8_0_36"/>
          <p:cNvPicPr preferRelativeResize="0"/>
          <p:nvPr/>
        </p:nvPicPr>
        <p:blipFill>
          <a:blip r:embed="rId3">
            <a:alphaModFix/>
          </a:blip>
          <a:stretch>
            <a:fillRect/>
          </a:stretch>
        </p:blipFill>
        <p:spPr>
          <a:xfrm>
            <a:off x="1975623" y="294825"/>
            <a:ext cx="9543675" cy="5554726"/>
          </a:xfrm>
          <a:prstGeom prst="rect">
            <a:avLst/>
          </a:prstGeom>
          <a:noFill/>
          <a:ln>
            <a:noFill/>
          </a:ln>
        </p:spPr>
      </p:pic>
      <p:cxnSp>
        <p:nvCxnSpPr>
          <p:cNvPr id="416" name="Google Shape;416;g2f0dcff4aa8_0_36"/>
          <p:cNvCxnSpPr/>
          <p:nvPr/>
        </p:nvCxnSpPr>
        <p:spPr>
          <a:xfrm rot="10800000">
            <a:off x="1143100" y="1953875"/>
            <a:ext cx="1282800" cy="486900"/>
          </a:xfrm>
          <a:prstGeom prst="straightConnector1">
            <a:avLst/>
          </a:prstGeom>
          <a:noFill/>
          <a:ln cap="flat" cmpd="sng" w="38100">
            <a:solidFill>
              <a:srgbClr val="FFE599"/>
            </a:solidFill>
            <a:prstDash val="solid"/>
            <a:round/>
            <a:headEnd len="med" w="med" type="triangle"/>
            <a:tailEnd len="med" w="med" type="none"/>
          </a:ln>
        </p:spPr>
      </p:cxnSp>
      <p:grpSp>
        <p:nvGrpSpPr>
          <p:cNvPr id="417" name="Google Shape;417;g2f0dcff4aa8_0_36"/>
          <p:cNvGrpSpPr/>
          <p:nvPr/>
        </p:nvGrpSpPr>
        <p:grpSpPr>
          <a:xfrm>
            <a:off x="9456235" y="112709"/>
            <a:ext cx="2300470" cy="960570"/>
            <a:chOff x="8572500" y="-1128975"/>
            <a:chExt cx="2516100" cy="985200"/>
          </a:xfrm>
        </p:grpSpPr>
        <p:sp>
          <p:nvSpPr>
            <p:cNvPr id="418" name="Google Shape;418;g2f0dcff4aa8_0_36">
              <a:hlinkClick r:id="rId4"/>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9" name="Google Shape;419;g2f0dcff4aa8_0_36">
              <a:hlinkClick r:id="rId5"/>
            </p:cNvPr>
            <p:cNvPicPr preferRelativeResize="0"/>
            <p:nvPr/>
          </p:nvPicPr>
          <p:blipFill rotWithShape="1">
            <a:blip r:embed="rId6">
              <a:alphaModFix/>
            </a:blip>
            <a:srcRect b="0" l="0" r="0" t="0"/>
            <a:stretch/>
          </p:blipFill>
          <p:spPr>
            <a:xfrm>
              <a:off x="8653725" y="-995425"/>
              <a:ext cx="731700" cy="731700"/>
            </a:xfrm>
            <a:prstGeom prst="rect">
              <a:avLst/>
            </a:prstGeom>
            <a:noFill/>
            <a:ln>
              <a:noFill/>
            </a:ln>
          </p:spPr>
        </p:pic>
        <p:sp>
          <p:nvSpPr>
            <p:cNvPr id="420" name="Google Shape;420;g2f0dcff4aa8_0_36">
              <a:hlinkClick r:id="rId7"/>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8"/>
                </a:rPr>
                <a:t>Tutorial</a:t>
              </a:r>
              <a:endParaRPr b="1" i="0" sz="2800" u="none" cap="none" strike="noStrike">
                <a:solidFill>
                  <a:schemeClr val="dk1"/>
                </a:solidFill>
                <a:latin typeface="Arial"/>
                <a:ea typeface="Arial"/>
                <a:cs typeface="Arial"/>
                <a:sym typeface="Arial"/>
              </a:endParaRPr>
            </a:p>
          </p:txBody>
        </p:sp>
      </p:grpSp>
      <p:sp>
        <p:nvSpPr>
          <p:cNvPr id="421" name="Google Shape;421;g2f0dcff4aa8_0_36"/>
          <p:cNvSpPr txBox="1"/>
          <p:nvPr/>
        </p:nvSpPr>
        <p:spPr>
          <a:xfrm>
            <a:off x="0" y="112700"/>
            <a:ext cx="18660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a:solidFill>
                  <a:schemeClr val="dk1"/>
                </a:solidFill>
              </a:rPr>
              <a:t>Select the file </a:t>
            </a:r>
            <a:endParaRPr sz="2800">
              <a:solidFill>
                <a:schemeClr val="dk1"/>
              </a:solidFill>
            </a:endParaRPr>
          </a:p>
          <a:p>
            <a:pPr indent="0" lvl="0" marL="0" rtl="0" algn="ctr">
              <a:spcBef>
                <a:spcPts val="0"/>
              </a:spcBef>
              <a:spcAft>
                <a:spcPts val="0"/>
              </a:spcAft>
              <a:buNone/>
            </a:pPr>
            <a:r>
              <a:t/>
            </a:r>
            <a:endParaRPr sz="2800">
              <a:solidFill>
                <a:schemeClr val="dk1"/>
              </a:solidFill>
            </a:endParaRPr>
          </a:p>
          <a:p>
            <a:pPr indent="0" lvl="0" marL="0" rtl="0" algn="ctr">
              <a:spcBef>
                <a:spcPts val="0"/>
              </a:spcBef>
              <a:spcAft>
                <a:spcPts val="0"/>
              </a:spcAft>
              <a:buNone/>
            </a:pPr>
            <a:r>
              <a:rPr i="1" lang="en-US" sz="2800">
                <a:solidFill>
                  <a:schemeClr val="dk1"/>
                </a:solidFill>
              </a:rPr>
              <a:t>.ipynb </a:t>
            </a:r>
            <a:endParaRPr i="1" sz="2800">
              <a:solidFill>
                <a:schemeClr val="dk1"/>
              </a:solidFill>
            </a:endParaRPr>
          </a:p>
          <a:p>
            <a:pPr indent="0" lvl="0" marL="0" rtl="0" algn="ctr">
              <a:spcBef>
                <a:spcPts val="0"/>
              </a:spcBef>
              <a:spcAft>
                <a:spcPts val="0"/>
              </a:spcAft>
              <a:buNone/>
            </a:pPr>
            <a:r>
              <a:t/>
            </a:r>
            <a:endParaRPr sz="2800">
              <a:solidFill>
                <a:schemeClr val="dk1"/>
              </a:solidFill>
            </a:endParaRPr>
          </a:p>
          <a:p>
            <a:pPr indent="0" lvl="0" marL="0" rtl="0" algn="ctr">
              <a:spcBef>
                <a:spcPts val="0"/>
              </a:spcBef>
              <a:spcAft>
                <a:spcPts val="0"/>
              </a:spcAft>
              <a:buNone/>
            </a:pPr>
            <a:r>
              <a:rPr lang="en-US" sz="2800">
                <a:solidFill>
                  <a:schemeClr val="dk1"/>
                </a:solidFill>
              </a:rPr>
              <a:t>using the side bar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8328f9f253_1_134"/>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pic>
        <p:nvPicPr>
          <p:cNvPr id="427" name="Google Shape;427;g28328f9f253_1_134"/>
          <p:cNvPicPr preferRelativeResize="0"/>
          <p:nvPr/>
        </p:nvPicPr>
        <p:blipFill rotWithShape="1">
          <a:blip r:embed="rId3">
            <a:alphaModFix/>
          </a:blip>
          <a:srcRect b="0" l="0" r="0" t="0"/>
          <a:stretch/>
        </p:blipFill>
        <p:spPr>
          <a:xfrm>
            <a:off x="2601613" y="493700"/>
            <a:ext cx="5781675" cy="2590800"/>
          </a:xfrm>
          <a:prstGeom prst="rect">
            <a:avLst/>
          </a:prstGeom>
          <a:noFill/>
          <a:ln>
            <a:noFill/>
          </a:ln>
        </p:spPr>
      </p:pic>
      <p:pic>
        <p:nvPicPr>
          <p:cNvPr id="428" name="Google Shape;428;g28328f9f253_1_134"/>
          <p:cNvPicPr preferRelativeResize="0"/>
          <p:nvPr/>
        </p:nvPicPr>
        <p:blipFill rotWithShape="1">
          <a:blip r:embed="rId4">
            <a:alphaModFix/>
          </a:blip>
          <a:srcRect b="0" l="0" r="0" t="0"/>
          <a:stretch/>
        </p:blipFill>
        <p:spPr>
          <a:xfrm>
            <a:off x="2677813" y="3308463"/>
            <a:ext cx="5857875" cy="2752725"/>
          </a:xfrm>
          <a:prstGeom prst="rect">
            <a:avLst/>
          </a:prstGeom>
          <a:noFill/>
          <a:ln>
            <a:noFill/>
          </a:ln>
        </p:spPr>
      </p:pic>
      <p:grpSp>
        <p:nvGrpSpPr>
          <p:cNvPr id="429" name="Google Shape;429;g28328f9f253_1_134"/>
          <p:cNvGrpSpPr/>
          <p:nvPr/>
        </p:nvGrpSpPr>
        <p:grpSpPr>
          <a:xfrm>
            <a:off x="9456236" y="112709"/>
            <a:ext cx="2300470" cy="960570"/>
            <a:chOff x="8572500" y="-1128975"/>
            <a:chExt cx="2516100" cy="985200"/>
          </a:xfrm>
        </p:grpSpPr>
        <p:sp>
          <p:nvSpPr>
            <p:cNvPr id="430" name="Google Shape;430;g28328f9f253_1_134">
              <a:hlinkClick r:id="rId5"/>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g28328f9f253_1_134">
              <a:hlinkClick r:id="rId6"/>
            </p:cNvPr>
            <p:cNvPicPr preferRelativeResize="0"/>
            <p:nvPr/>
          </p:nvPicPr>
          <p:blipFill rotWithShape="1">
            <a:blip r:embed="rId7">
              <a:alphaModFix/>
            </a:blip>
            <a:srcRect b="0" l="0" r="0" t="0"/>
            <a:stretch/>
          </p:blipFill>
          <p:spPr>
            <a:xfrm>
              <a:off x="8653725" y="-995425"/>
              <a:ext cx="731700" cy="731700"/>
            </a:xfrm>
            <a:prstGeom prst="rect">
              <a:avLst/>
            </a:prstGeom>
            <a:noFill/>
            <a:ln>
              <a:noFill/>
            </a:ln>
          </p:spPr>
        </p:pic>
        <p:sp>
          <p:nvSpPr>
            <p:cNvPr id="432" name="Google Shape;432;g28328f9f253_1_134">
              <a:hlinkClick r:id="rId8"/>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9"/>
                </a:rPr>
                <a:t>Tutorial</a:t>
              </a:r>
              <a:endParaRPr b="1" i="0" sz="2800" u="none" cap="none" strike="noStrike">
                <a:solidFill>
                  <a:schemeClr val="dk1"/>
                </a:solidFill>
                <a:latin typeface="Arial"/>
                <a:ea typeface="Arial"/>
                <a:cs typeface="Arial"/>
                <a:sym typeface="Arial"/>
              </a:endParaRPr>
            </a:p>
          </p:txBody>
        </p:sp>
      </p:grpSp>
      <p:pic>
        <p:nvPicPr>
          <p:cNvPr id="433" name="Google Shape;433;g28328f9f253_1_134"/>
          <p:cNvPicPr preferRelativeResize="0"/>
          <p:nvPr/>
        </p:nvPicPr>
        <p:blipFill rotWithShape="1">
          <a:blip r:embed="rId10">
            <a:alphaModFix/>
          </a:blip>
          <a:srcRect b="0" l="0" r="0" t="0"/>
          <a:stretch/>
        </p:blipFill>
        <p:spPr>
          <a:xfrm>
            <a:off x="8659400" y="4946463"/>
            <a:ext cx="3393700" cy="695975"/>
          </a:xfrm>
          <a:prstGeom prst="rect">
            <a:avLst/>
          </a:prstGeom>
          <a:noFill/>
          <a:ln>
            <a:noFill/>
          </a:ln>
        </p:spPr>
      </p:pic>
      <p:sp>
        <p:nvSpPr>
          <p:cNvPr id="434" name="Google Shape;434;g28328f9f253_1_134"/>
          <p:cNvSpPr txBox="1"/>
          <p:nvPr/>
        </p:nvSpPr>
        <p:spPr>
          <a:xfrm>
            <a:off x="-62175" y="357400"/>
            <a:ext cx="27147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(4) A list to Select Kernel should pop up. Select </a:t>
            </a:r>
            <a:r>
              <a:rPr b="0" i="1" lang="en-US" sz="2800" u="none" cap="none" strike="noStrike">
                <a:solidFill>
                  <a:schemeClr val="dk1"/>
                </a:solidFill>
                <a:latin typeface="Arial"/>
                <a:ea typeface="Arial"/>
                <a:cs typeface="Arial"/>
                <a:sym typeface="Arial"/>
              </a:rPr>
              <a:t>Python Environments…</a:t>
            </a:r>
            <a:endParaRPr b="0" i="1" sz="2800" u="none" cap="none" strike="noStrike">
              <a:solidFill>
                <a:schemeClr val="dk1"/>
              </a:solidFill>
              <a:latin typeface="Arial"/>
              <a:ea typeface="Arial"/>
              <a:cs typeface="Arial"/>
              <a:sym typeface="Arial"/>
            </a:endParaRPr>
          </a:p>
        </p:txBody>
      </p:sp>
      <p:sp>
        <p:nvSpPr>
          <p:cNvPr id="435" name="Google Shape;435;g28328f9f253_1_134"/>
          <p:cNvSpPr/>
          <p:nvPr/>
        </p:nvSpPr>
        <p:spPr>
          <a:xfrm rot="-5400000">
            <a:off x="1948625" y="583475"/>
            <a:ext cx="280500" cy="32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28328f9f253_1_134"/>
          <p:cNvSpPr/>
          <p:nvPr/>
        </p:nvSpPr>
        <p:spPr>
          <a:xfrm>
            <a:off x="2576125" y="534050"/>
            <a:ext cx="5624100" cy="1113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28328f9f253_1_134"/>
          <p:cNvSpPr/>
          <p:nvPr/>
        </p:nvSpPr>
        <p:spPr>
          <a:xfrm>
            <a:off x="2652650" y="1095175"/>
            <a:ext cx="2091600" cy="28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g28328f9f253_1_134"/>
          <p:cNvSpPr txBox="1"/>
          <p:nvPr/>
        </p:nvSpPr>
        <p:spPr>
          <a:xfrm>
            <a:off x="-62175" y="3481600"/>
            <a:ext cx="2906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(5) Select the                 ★</a:t>
            </a:r>
            <a:r>
              <a:rPr b="0" i="1" lang="en-US" sz="2800" u="none" cap="none" strike="noStrike">
                <a:solidFill>
                  <a:schemeClr val="dk1"/>
                </a:solidFill>
                <a:latin typeface="Arial"/>
                <a:ea typeface="Arial"/>
                <a:cs typeface="Arial"/>
                <a:sym typeface="Arial"/>
              </a:rPr>
              <a:t>NSDF-Tutorial</a:t>
            </a:r>
            <a:r>
              <a:rPr b="0" i="0" lang="en-US" sz="2800" u="none" cap="none" strike="noStrike">
                <a:solidFill>
                  <a:schemeClr val="dk1"/>
                </a:solidFill>
                <a:latin typeface="Arial"/>
                <a:ea typeface="Arial"/>
                <a:cs typeface="Arial"/>
                <a:sym typeface="Arial"/>
              </a:rPr>
              <a:t> option</a:t>
            </a:r>
            <a:endParaRPr b="0" i="1" sz="2800" u="none" cap="none" strike="noStrike">
              <a:solidFill>
                <a:schemeClr val="dk1"/>
              </a:solidFill>
              <a:latin typeface="Arial"/>
              <a:ea typeface="Arial"/>
              <a:cs typeface="Arial"/>
              <a:sym typeface="Arial"/>
            </a:endParaRPr>
          </a:p>
        </p:txBody>
      </p:sp>
      <p:sp>
        <p:nvSpPr>
          <p:cNvPr id="439" name="Google Shape;439;g28328f9f253_1_134"/>
          <p:cNvSpPr/>
          <p:nvPr/>
        </p:nvSpPr>
        <p:spPr>
          <a:xfrm rot="-5400000">
            <a:off x="1618925" y="4519988"/>
            <a:ext cx="280500" cy="32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g28328f9f253_1_134"/>
          <p:cNvSpPr/>
          <p:nvPr/>
        </p:nvSpPr>
        <p:spPr>
          <a:xfrm>
            <a:off x="2729175" y="3314225"/>
            <a:ext cx="5781600" cy="1510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g28328f9f253_1_134"/>
          <p:cNvSpPr/>
          <p:nvPr/>
        </p:nvSpPr>
        <p:spPr>
          <a:xfrm>
            <a:off x="2792800" y="4143200"/>
            <a:ext cx="5590500" cy="21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28328f9f253_1_134"/>
          <p:cNvSpPr txBox="1"/>
          <p:nvPr/>
        </p:nvSpPr>
        <p:spPr>
          <a:xfrm>
            <a:off x="8666150" y="1377350"/>
            <a:ext cx="3393600" cy="363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(6) Finally, after running the </a:t>
            </a:r>
            <a:r>
              <a:rPr b="0" i="1" lang="en-US" sz="2800" u="none" cap="none" strike="noStrike">
                <a:solidFill>
                  <a:schemeClr val="dk1"/>
                </a:solidFill>
                <a:latin typeface="Arial"/>
                <a:ea typeface="Arial"/>
                <a:cs typeface="Arial"/>
                <a:sym typeface="Arial"/>
              </a:rPr>
              <a:t>Preparing your Environment </a:t>
            </a:r>
            <a:r>
              <a:rPr b="0" i="0" lang="en-US" sz="2800" u="none" cap="none" strike="noStrike">
                <a:solidFill>
                  <a:schemeClr val="dk1"/>
                </a:solidFill>
                <a:latin typeface="Arial"/>
                <a:ea typeface="Arial"/>
                <a:cs typeface="Arial"/>
                <a:sym typeface="Arial"/>
              </a:rPr>
              <a:t>cell, you should see a message saying it was successfully prepared</a:t>
            </a:r>
            <a:endParaRPr b="0" i="0" sz="2800" u="none" cap="none" strike="noStrike">
              <a:solidFill>
                <a:schemeClr val="dk1"/>
              </a:solidFill>
              <a:latin typeface="Arial"/>
              <a:ea typeface="Arial"/>
              <a:cs typeface="Arial"/>
              <a:sym typeface="Arial"/>
            </a:endParaRPr>
          </a:p>
        </p:txBody>
      </p:sp>
      <p:sp>
        <p:nvSpPr>
          <p:cNvPr id="443" name="Google Shape;443;g28328f9f253_1_134"/>
          <p:cNvSpPr/>
          <p:nvPr/>
        </p:nvSpPr>
        <p:spPr>
          <a:xfrm>
            <a:off x="10622000" y="4495438"/>
            <a:ext cx="280500" cy="329700"/>
          </a:xfrm>
          <a:prstGeom prst="down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2f0dcff4aa8_0_44"/>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449" name="Google Shape;449;g2f0dcff4aa8_0_44"/>
          <p:cNvPicPr preferRelativeResize="0"/>
          <p:nvPr/>
        </p:nvPicPr>
        <p:blipFill>
          <a:blip r:embed="rId3">
            <a:alphaModFix/>
          </a:blip>
          <a:stretch>
            <a:fillRect/>
          </a:stretch>
        </p:blipFill>
        <p:spPr>
          <a:xfrm>
            <a:off x="3231150" y="1800825"/>
            <a:ext cx="8846574" cy="3736175"/>
          </a:xfrm>
          <a:prstGeom prst="rect">
            <a:avLst/>
          </a:prstGeom>
          <a:noFill/>
          <a:ln>
            <a:noFill/>
          </a:ln>
        </p:spPr>
      </p:pic>
      <p:cxnSp>
        <p:nvCxnSpPr>
          <p:cNvPr id="450" name="Google Shape;450;g2f0dcff4aa8_0_44"/>
          <p:cNvCxnSpPr/>
          <p:nvPr/>
        </p:nvCxnSpPr>
        <p:spPr>
          <a:xfrm rot="10800000">
            <a:off x="969017" y="998852"/>
            <a:ext cx="2381400" cy="2068800"/>
          </a:xfrm>
          <a:prstGeom prst="straightConnector1">
            <a:avLst/>
          </a:prstGeom>
          <a:noFill/>
          <a:ln cap="flat" cmpd="sng" w="38100">
            <a:solidFill>
              <a:srgbClr val="980000"/>
            </a:solidFill>
            <a:prstDash val="solid"/>
            <a:round/>
            <a:headEnd len="med" w="med" type="triangle"/>
            <a:tailEnd len="med" w="med" type="none"/>
          </a:ln>
        </p:spPr>
      </p:cxnSp>
      <p:sp>
        <p:nvSpPr>
          <p:cNvPr id="451" name="Google Shape;451;g2f0dcff4aa8_0_44"/>
          <p:cNvSpPr txBox="1"/>
          <p:nvPr/>
        </p:nvSpPr>
        <p:spPr>
          <a:xfrm>
            <a:off x="206800" y="-6562"/>
            <a:ext cx="6531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Click on the triangle to play through the</a:t>
            </a:r>
            <a:endParaRPr sz="2800">
              <a:solidFill>
                <a:schemeClr val="dk1"/>
              </a:solidFill>
            </a:endParaRPr>
          </a:p>
          <a:p>
            <a:pPr indent="0" lvl="0" marL="0" rtl="0" algn="l">
              <a:spcBef>
                <a:spcPts val="0"/>
              </a:spcBef>
              <a:spcAft>
                <a:spcPts val="0"/>
              </a:spcAft>
              <a:buNone/>
            </a:pPr>
            <a:r>
              <a:rPr lang="en-US" sz="2800">
                <a:solidFill>
                  <a:schemeClr val="dk1"/>
                </a:solidFill>
              </a:rPr>
              <a:t> section of Python code</a:t>
            </a:r>
            <a:endParaRPr sz="2800">
              <a:solidFill>
                <a:schemeClr val="dk1"/>
              </a:solidFill>
            </a:endParaRPr>
          </a:p>
        </p:txBody>
      </p:sp>
      <p:grpSp>
        <p:nvGrpSpPr>
          <p:cNvPr id="452" name="Google Shape;452;g2f0dcff4aa8_0_44"/>
          <p:cNvGrpSpPr/>
          <p:nvPr/>
        </p:nvGrpSpPr>
        <p:grpSpPr>
          <a:xfrm>
            <a:off x="9456235" y="112709"/>
            <a:ext cx="2300470" cy="960570"/>
            <a:chOff x="8572500" y="-1128975"/>
            <a:chExt cx="2516100" cy="985200"/>
          </a:xfrm>
        </p:grpSpPr>
        <p:sp>
          <p:nvSpPr>
            <p:cNvPr id="453" name="Google Shape;453;g2f0dcff4aa8_0_44">
              <a:hlinkClick r:id="rId4"/>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4" name="Google Shape;454;g2f0dcff4aa8_0_44">
              <a:hlinkClick r:id="rId5"/>
            </p:cNvPr>
            <p:cNvPicPr preferRelativeResize="0"/>
            <p:nvPr/>
          </p:nvPicPr>
          <p:blipFill rotWithShape="1">
            <a:blip r:embed="rId6">
              <a:alphaModFix/>
            </a:blip>
            <a:srcRect b="0" l="0" r="0" t="0"/>
            <a:stretch/>
          </p:blipFill>
          <p:spPr>
            <a:xfrm>
              <a:off x="8653725" y="-995425"/>
              <a:ext cx="731700" cy="731700"/>
            </a:xfrm>
            <a:prstGeom prst="rect">
              <a:avLst/>
            </a:prstGeom>
            <a:noFill/>
            <a:ln>
              <a:noFill/>
            </a:ln>
          </p:spPr>
        </p:pic>
        <p:sp>
          <p:nvSpPr>
            <p:cNvPr id="455" name="Google Shape;455;g2f0dcff4aa8_0_44">
              <a:hlinkClick r:id="rId7"/>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8"/>
                </a:rPr>
                <a:t>Tutorial</a:t>
              </a:r>
              <a:endParaRPr b="1" i="0" sz="2800" u="none" cap="none" strike="noStrike">
                <a:solidFill>
                  <a:schemeClr val="dk1"/>
                </a:solidFill>
                <a:latin typeface="Arial"/>
                <a:ea typeface="Arial"/>
                <a:cs typeface="Arial"/>
                <a:sym typeface="Arial"/>
              </a:endParaRPr>
            </a:p>
          </p:txBody>
        </p:sp>
      </p:grpSp>
      <p:cxnSp>
        <p:nvCxnSpPr>
          <p:cNvPr id="456" name="Google Shape;456;g2f0dcff4aa8_0_44"/>
          <p:cNvCxnSpPr/>
          <p:nvPr/>
        </p:nvCxnSpPr>
        <p:spPr>
          <a:xfrm rot="10800000">
            <a:off x="1006258" y="1074731"/>
            <a:ext cx="2356800" cy="1964700"/>
          </a:xfrm>
          <a:prstGeom prst="straightConnector1">
            <a:avLst/>
          </a:prstGeom>
          <a:noFill/>
          <a:ln cap="flat" cmpd="sng" w="38100">
            <a:solidFill>
              <a:srgbClr val="F1C232"/>
            </a:solidFill>
            <a:prstDash val="solid"/>
            <a:round/>
            <a:headEnd len="med" w="med" type="triangl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6a38705bac_4_0"/>
          <p:cNvSpPr txBox="1"/>
          <p:nvPr>
            <p:ph type="title"/>
          </p:nvPr>
        </p:nvSpPr>
        <p:spPr>
          <a:xfrm>
            <a:off x="228600" y="83800"/>
            <a:ext cx="11480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a:t>Acknowledgments </a:t>
            </a:r>
            <a:endParaRPr b="1"/>
          </a:p>
        </p:txBody>
      </p:sp>
      <p:sp>
        <p:nvSpPr>
          <p:cNvPr id="203" name="Google Shape;203;g26a38705bac_4_0"/>
          <p:cNvSpPr txBox="1"/>
          <p:nvPr>
            <p:ph idx="1" type="body"/>
          </p:nvPr>
        </p:nvSpPr>
        <p:spPr>
          <a:xfrm>
            <a:off x="228600" y="1516475"/>
            <a:ext cx="6052800" cy="47367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15000"/>
              </a:lnSpc>
              <a:spcBef>
                <a:spcPts val="0"/>
              </a:spcBef>
              <a:spcAft>
                <a:spcPts val="0"/>
              </a:spcAft>
              <a:buClr>
                <a:schemeClr val="dk1"/>
              </a:buClr>
              <a:buSzPts val="1100"/>
              <a:buFont typeface="Arial"/>
              <a:buNone/>
            </a:pPr>
            <a:r>
              <a:rPr lang="en-US" sz="1800">
                <a:solidFill>
                  <a:srgbClr val="1F2328"/>
                </a:solidFill>
              </a:rPr>
              <a:t>The authors of this tutorial would like to express their gratitude to:</a:t>
            </a:r>
            <a:endParaRPr sz="1800">
              <a:solidFill>
                <a:srgbClr val="1F2328"/>
              </a:solidFill>
            </a:endParaRPr>
          </a:p>
          <a:p>
            <a:pPr indent="-342900" lvl="0" marL="457200" rtl="0" algn="l">
              <a:lnSpc>
                <a:spcPct val="115000"/>
              </a:lnSpc>
              <a:spcBef>
                <a:spcPts val="1200"/>
              </a:spcBef>
              <a:spcAft>
                <a:spcPts val="0"/>
              </a:spcAft>
              <a:buClr>
                <a:srgbClr val="1F2328"/>
              </a:buClr>
              <a:buSzPts val="1800"/>
              <a:buChar char="●"/>
            </a:pPr>
            <a:r>
              <a:rPr lang="en-US" sz="1800">
                <a:solidFill>
                  <a:srgbClr val="1F2328"/>
                </a:solidFill>
              </a:rPr>
              <a:t>NSF through awards 2138811, 2103845, 2334945, 2138296, and 2331152</a:t>
            </a:r>
            <a:endParaRPr sz="1800">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u="sng">
                <a:solidFill>
                  <a:schemeClr val="hlink"/>
                </a:solidFill>
                <a:hlinkClick r:id="rId3"/>
              </a:rPr>
              <a:t>Dataverse</a:t>
            </a:r>
            <a:endParaRPr sz="1800" u="sng">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u="sng">
                <a:solidFill>
                  <a:schemeClr val="hlink"/>
                </a:solidFill>
                <a:hlinkClick r:id="rId4"/>
              </a:rPr>
              <a:t>Seal Storage</a:t>
            </a:r>
            <a:endParaRPr sz="1800" u="sng">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u="sng">
                <a:solidFill>
                  <a:schemeClr val="hlink"/>
                </a:solidFill>
                <a:hlinkClick r:id="rId5"/>
              </a:rPr>
              <a:t>Rodrigo Vargas</a:t>
            </a:r>
            <a:r>
              <a:rPr lang="en-US" sz="1800" u="sng">
                <a:solidFill>
                  <a:srgbClr val="1F2328"/>
                </a:solidFill>
              </a:rPr>
              <a:t>,</a:t>
            </a:r>
            <a:r>
              <a:rPr lang="en-US" sz="1800">
                <a:solidFill>
                  <a:srgbClr val="1F2328"/>
                </a:solidFill>
              </a:rPr>
              <a:t> Vargas Lab, University of Delaware</a:t>
            </a:r>
            <a:endParaRPr sz="1800">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a:solidFill>
                  <a:srgbClr val="1F2328"/>
                </a:solidFill>
              </a:rPr>
              <a:t>Werner Sun, </a:t>
            </a:r>
            <a:r>
              <a:rPr lang="en-US" sz="1800" u="sng">
                <a:solidFill>
                  <a:schemeClr val="hlink"/>
                </a:solidFill>
                <a:hlinkClick r:id="rId6"/>
              </a:rPr>
              <a:t>CHESS</a:t>
            </a:r>
            <a:r>
              <a:rPr lang="en-US" sz="1800">
                <a:solidFill>
                  <a:srgbClr val="1F2328"/>
                </a:solidFill>
              </a:rPr>
              <a:t>, Cornell University</a:t>
            </a:r>
            <a:endParaRPr sz="1800">
              <a:solidFill>
                <a:srgbClr val="1F2328"/>
              </a:solidFill>
            </a:endParaRPr>
          </a:p>
          <a:p>
            <a:pPr indent="-342900" lvl="0" marL="457200" rtl="0" algn="l">
              <a:lnSpc>
                <a:spcPct val="115000"/>
              </a:lnSpc>
              <a:spcBef>
                <a:spcPts val="0"/>
              </a:spcBef>
              <a:spcAft>
                <a:spcPts val="0"/>
              </a:spcAft>
              <a:buClr>
                <a:srgbClr val="1F2328"/>
              </a:buClr>
              <a:buSzPts val="1800"/>
              <a:buChar char="●"/>
            </a:pPr>
            <a:r>
              <a:rPr lang="en-US" sz="1800">
                <a:solidFill>
                  <a:srgbClr val="1F2328"/>
                </a:solidFill>
              </a:rPr>
              <a:t>DOE SBIR Phase II award DE-SC0017152</a:t>
            </a:r>
            <a:endParaRPr sz="1800">
              <a:solidFill>
                <a:srgbClr val="1F2328"/>
              </a:solidFill>
            </a:endParaRPr>
          </a:p>
          <a:p>
            <a:pPr indent="0" lvl="0" marL="0" rtl="0" algn="l">
              <a:lnSpc>
                <a:spcPct val="115000"/>
              </a:lnSpc>
              <a:spcBef>
                <a:spcPts val="1200"/>
              </a:spcBef>
              <a:spcAft>
                <a:spcPts val="0"/>
              </a:spcAft>
              <a:buClr>
                <a:schemeClr val="dk1"/>
              </a:buClr>
              <a:buSzPts val="1100"/>
              <a:buFont typeface="Arial"/>
              <a:buNone/>
            </a:pPr>
            <a:r>
              <a:rPr lang="en-US" sz="1800">
                <a:solidFill>
                  <a:srgbClr val="1F2328"/>
                </a:solidFill>
              </a:rPr>
              <a:t>Any opinions, findings, conclusions, or recommendations expressed in this material are those of the author(s) and do not necessarily reflect the views of the National Science Foundation.</a:t>
            </a:r>
            <a:endParaRPr sz="1800">
              <a:solidFill>
                <a:srgbClr val="1F2328"/>
              </a:solidFill>
            </a:endParaRPr>
          </a:p>
          <a:p>
            <a:pPr indent="0" lvl="0" marL="0" rtl="0" algn="l">
              <a:lnSpc>
                <a:spcPct val="90000"/>
              </a:lnSpc>
              <a:spcBef>
                <a:spcPts val="1000"/>
              </a:spcBef>
              <a:spcAft>
                <a:spcPts val="0"/>
              </a:spcAft>
              <a:buSzPts val="1946"/>
              <a:buNone/>
            </a:pPr>
            <a:r>
              <a:t/>
            </a:r>
            <a:endParaRPr sz="1800"/>
          </a:p>
        </p:txBody>
      </p:sp>
      <p:sp>
        <p:nvSpPr>
          <p:cNvPr id="204" name="Google Shape;204;g26a38705bac_4_0"/>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fld id="{00000000-1234-1234-1234-123412341234}" type="slidenum">
              <a:rPr lang="en-US"/>
              <a:t>‹#›</a:t>
            </a:fld>
            <a:endParaRPr/>
          </a:p>
        </p:txBody>
      </p:sp>
      <p:pic>
        <p:nvPicPr>
          <p:cNvPr id="205" name="Google Shape;205;g26a38705bac_4_0"/>
          <p:cNvPicPr preferRelativeResize="0"/>
          <p:nvPr/>
        </p:nvPicPr>
        <p:blipFill rotWithShape="1">
          <a:blip r:embed="rId7">
            <a:alphaModFix/>
          </a:blip>
          <a:srcRect b="0" l="0" r="0" t="0"/>
          <a:stretch/>
        </p:blipFill>
        <p:spPr>
          <a:xfrm>
            <a:off x="6281400" y="2061488"/>
            <a:ext cx="5427500" cy="2735025"/>
          </a:xfrm>
          <a:prstGeom prst="rect">
            <a:avLst/>
          </a:prstGeom>
          <a:noFill/>
          <a:ln>
            <a:noFill/>
          </a:ln>
        </p:spPr>
      </p:pic>
      <p:pic>
        <p:nvPicPr>
          <p:cNvPr id="206" name="Google Shape;206;g26a38705bac_4_0"/>
          <p:cNvPicPr preferRelativeResize="0"/>
          <p:nvPr/>
        </p:nvPicPr>
        <p:blipFill>
          <a:blip r:embed="rId8">
            <a:alphaModFix/>
          </a:blip>
          <a:stretch>
            <a:fillRect/>
          </a:stretch>
        </p:blipFill>
        <p:spPr>
          <a:xfrm>
            <a:off x="7345724" y="4796525"/>
            <a:ext cx="1831424" cy="829925"/>
          </a:xfrm>
          <a:prstGeom prst="rect">
            <a:avLst/>
          </a:prstGeom>
          <a:noFill/>
          <a:ln>
            <a:noFill/>
          </a:ln>
        </p:spPr>
      </p:pic>
      <p:pic>
        <p:nvPicPr>
          <p:cNvPr id="207" name="Google Shape;207;g26a38705bac_4_0"/>
          <p:cNvPicPr preferRelativeResize="0"/>
          <p:nvPr/>
        </p:nvPicPr>
        <p:blipFill>
          <a:blip r:embed="rId9">
            <a:alphaModFix/>
          </a:blip>
          <a:stretch>
            <a:fillRect/>
          </a:stretch>
        </p:blipFill>
        <p:spPr>
          <a:xfrm>
            <a:off x="9429992" y="4948993"/>
            <a:ext cx="2226908" cy="525000"/>
          </a:xfrm>
          <a:prstGeom prst="rect">
            <a:avLst/>
          </a:prstGeom>
          <a:noFill/>
          <a:ln>
            <a:noFill/>
          </a:ln>
        </p:spPr>
      </p:pic>
      <p:pic>
        <p:nvPicPr>
          <p:cNvPr id="208" name="Google Shape;208;g26a38705bac_4_0"/>
          <p:cNvPicPr preferRelativeResize="0"/>
          <p:nvPr/>
        </p:nvPicPr>
        <p:blipFill>
          <a:blip r:embed="rId10">
            <a:alphaModFix/>
          </a:blip>
          <a:stretch>
            <a:fillRect/>
          </a:stretch>
        </p:blipFill>
        <p:spPr>
          <a:xfrm>
            <a:off x="7363598" y="524975"/>
            <a:ext cx="3610150" cy="153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g2f16b9ebbf8_0_0"/>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462" name="Google Shape;462;g2f16b9ebbf8_0_0"/>
          <p:cNvSpPr txBox="1"/>
          <p:nvPr>
            <p:ph idx="1" type="body"/>
          </p:nvPr>
        </p:nvSpPr>
        <p:spPr>
          <a:xfrm>
            <a:off x="294975" y="1440275"/>
            <a:ext cx="110589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u="sng">
                <a:solidFill>
                  <a:schemeClr val="hlink"/>
                </a:solidFill>
                <a:hlinkClick r:id="rId3"/>
              </a:rPr>
              <a:t>Dashboard 1</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u="sng">
                <a:solidFill>
                  <a:schemeClr val="hlink"/>
                </a:solidFill>
                <a:hlinkClick r:id="rId4"/>
              </a:rPr>
              <a:t>Run it yourself</a:t>
            </a:r>
            <a:r>
              <a:rPr lang="en-US"/>
              <a:t> </a:t>
            </a:r>
            <a:endParaRPr/>
          </a:p>
          <a:p>
            <a:pPr indent="0" lvl="0" marL="0" rtl="0" algn="l">
              <a:spcBef>
                <a:spcPts val="1000"/>
              </a:spcBef>
              <a:spcAft>
                <a:spcPts val="0"/>
              </a:spcAft>
              <a:buNone/>
            </a:pPr>
            <a:r>
              <a:t/>
            </a:r>
            <a:endParaRPr/>
          </a:p>
        </p:txBody>
      </p:sp>
      <p:sp>
        <p:nvSpPr>
          <p:cNvPr id="463" name="Google Shape;463;g2f16b9ebbf8_0_0"/>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464" name="Google Shape;464;g2f16b9ebbf8_0_0" title="Gulf_movie3_faster.mov">
            <a:hlinkClick r:id="rId5"/>
          </p:cNvPr>
          <p:cNvPicPr preferRelativeResize="0"/>
          <p:nvPr/>
        </p:nvPicPr>
        <p:blipFill>
          <a:blip r:embed="rId6">
            <a:alphaModFix/>
          </a:blip>
          <a:stretch>
            <a:fillRect/>
          </a:stretch>
        </p:blipFill>
        <p:spPr>
          <a:xfrm>
            <a:off x="3111900" y="1174500"/>
            <a:ext cx="8893277" cy="50024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g274026a700a_0_20"/>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Try it yourself:</a:t>
            </a:r>
            <a:endParaRPr/>
          </a:p>
        </p:txBody>
      </p:sp>
      <p:sp>
        <p:nvSpPr>
          <p:cNvPr id="470" name="Google Shape;470;g274026a700a_0_20"/>
          <p:cNvSpPr txBox="1"/>
          <p:nvPr>
            <p:ph idx="1" type="body"/>
          </p:nvPr>
        </p:nvSpPr>
        <p:spPr>
          <a:xfrm>
            <a:off x="838200" y="142551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n-US"/>
              <a:t>Using the NASA LLC2160:</a:t>
            </a:r>
            <a:endParaRPr b="1" sz="1700">
              <a:solidFill>
                <a:srgbClr val="E6EDF3"/>
              </a:solidFill>
              <a:highlight>
                <a:srgbClr val="0D1117"/>
              </a:highlight>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u="sng">
                <a:solidFill>
                  <a:schemeClr val="hlink"/>
                </a:solidFill>
                <a:hlinkClick r:id="rId3"/>
              </a:rPr>
              <a:t>https://github.com/nsdf-fabric/Tutorial_2024_IEEE_VIS/blob/main/notebooks/OpenVisus_NASA_Gustavo2.ipynb</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Create a Dashboard:</a:t>
            </a:r>
            <a:endParaRPr/>
          </a:p>
          <a:p>
            <a:pPr indent="0" lvl="0" marL="0" rtl="0" algn="l">
              <a:spcBef>
                <a:spcPts val="1000"/>
              </a:spcBef>
              <a:spcAft>
                <a:spcPts val="0"/>
              </a:spcAft>
              <a:buNone/>
            </a:pPr>
            <a:r>
              <a:rPr lang="en-US" u="sng">
                <a:solidFill>
                  <a:schemeClr val="hlink"/>
                </a:solidFill>
                <a:hlinkClick r:id="rId4"/>
              </a:rPr>
              <a:t>https://github.com/sci-visus/Openvisus-NASA-Dashboard</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 </a:t>
            </a:r>
            <a:endParaRPr/>
          </a:p>
        </p:txBody>
      </p:sp>
      <p:sp>
        <p:nvSpPr>
          <p:cNvPr id="471" name="Google Shape;471;g274026a700a_0_20"/>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f589af30b4_1_103"/>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Hands on..</a:t>
            </a:r>
            <a:endParaRPr/>
          </a:p>
        </p:txBody>
      </p:sp>
      <p:sp>
        <p:nvSpPr>
          <p:cNvPr id="477" name="Google Shape;477;g2f589af30b4_1_103"/>
          <p:cNvSpPr txBox="1"/>
          <p:nvPr>
            <p:ph idx="1" type="body"/>
          </p:nvPr>
        </p:nvSpPr>
        <p:spPr>
          <a:xfrm>
            <a:off x="838200" y="144026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When finished with </a:t>
            </a:r>
            <a:endParaRPr/>
          </a:p>
          <a:p>
            <a:pPr indent="0" lvl="0" marL="0" rtl="0" algn="l">
              <a:spcBef>
                <a:spcPts val="1000"/>
              </a:spcBef>
              <a:spcAft>
                <a:spcPts val="0"/>
              </a:spcAft>
              <a:buNone/>
            </a:pPr>
            <a:r>
              <a:t/>
            </a:r>
            <a:endParaRPr/>
          </a:p>
          <a:p>
            <a:pPr indent="457200" lvl="0" marL="0" rtl="0" algn="l">
              <a:spcBef>
                <a:spcPts val="1000"/>
              </a:spcBef>
              <a:spcAft>
                <a:spcPts val="0"/>
              </a:spcAft>
              <a:buNone/>
            </a:pPr>
            <a:r>
              <a:rPr lang="en-US"/>
              <a:t>00_Tutorial_III_PetascaleAnalysis.ipynb</a:t>
            </a:r>
            <a:endParaRPr/>
          </a:p>
          <a:p>
            <a:pPr indent="457200" lvl="0" marL="0" rtl="0" algn="l">
              <a:spcBef>
                <a:spcPts val="1000"/>
              </a:spcBef>
              <a:spcAft>
                <a:spcPts val="0"/>
              </a:spcAft>
              <a:buNone/>
            </a:pPr>
            <a:r>
              <a:t/>
            </a:r>
            <a:endParaRPr/>
          </a:p>
          <a:p>
            <a:pPr indent="0" lvl="0" marL="0" rtl="0" algn="l">
              <a:spcBef>
                <a:spcPts val="1000"/>
              </a:spcBef>
              <a:spcAft>
                <a:spcPts val="0"/>
              </a:spcAft>
              <a:buNone/>
            </a:pPr>
            <a:r>
              <a:rPr lang="en-US"/>
              <a:t>You can go to next set of investigations on your own…</a:t>
            </a:r>
            <a:endParaRPr/>
          </a:p>
          <a:p>
            <a:pPr indent="457200" lvl="0" marL="0" rtl="0" algn="l">
              <a:spcBef>
                <a:spcPts val="1000"/>
              </a:spcBef>
              <a:spcAft>
                <a:spcPts val="0"/>
              </a:spcAft>
              <a:buNone/>
            </a:pPr>
            <a:r>
              <a:rPr lang="en-US"/>
              <a:t> (next slide)</a:t>
            </a:r>
            <a:endParaRPr/>
          </a:p>
        </p:txBody>
      </p:sp>
      <p:sp>
        <p:nvSpPr>
          <p:cNvPr id="478" name="Google Shape;478;g2f589af30b4_1_103"/>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grpSp>
        <p:nvGrpSpPr>
          <p:cNvPr id="479" name="Google Shape;479;g2f589af30b4_1_103"/>
          <p:cNvGrpSpPr/>
          <p:nvPr/>
        </p:nvGrpSpPr>
        <p:grpSpPr>
          <a:xfrm>
            <a:off x="9456237" y="112709"/>
            <a:ext cx="2300470" cy="960570"/>
            <a:chOff x="8572500" y="-1128975"/>
            <a:chExt cx="2516100" cy="985200"/>
          </a:xfrm>
        </p:grpSpPr>
        <p:sp>
          <p:nvSpPr>
            <p:cNvPr id="480" name="Google Shape;480;g2f589af30b4_1_103">
              <a:hlinkClick r:id="rId3"/>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g2f589af30b4_1_103">
              <a:hlinkClick r:id="rId4"/>
            </p:cNvPr>
            <p:cNvPicPr preferRelativeResize="0"/>
            <p:nvPr/>
          </p:nvPicPr>
          <p:blipFill rotWithShape="1">
            <a:blip r:embed="rId5">
              <a:alphaModFix/>
            </a:blip>
            <a:srcRect b="0" l="0" r="0" t="0"/>
            <a:stretch/>
          </p:blipFill>
          <p:spPr>
            <a:xfrm>
              <a:off x="8653725" y="-995425"/>
              <a:ext cx="731700" cy="731700"/>
            </a:xfrm>
            <a:prstGeom prst="rect">
              <a:avLst/>
            </a:prstGeom>
            <a:noFill/>
            <a:ln>
              <a:noFill/>
            </a:ln>
          </p:spPr>
        </p:pic>
        <p:sp>
          <p:nvSpPr>
            <p:cNvPr id="482" name="Google Shape;482;g2f589af30b4_1_103">
              <a:hlinkClick r:id="rId6"/>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7"/>
                </a:rPr>
                <a:t>Tutorial</a:t>
              </a:r>
              <a:endParaRPr b="1" i="0" sz="2800" u="none" cap="none" strike="noStrike">
                <a:solidFill>
                  <a:schemeClr val="dk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2f589af30b4_1_146"/>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488" name="Google Shape;488;g2f589af30b4_1_146"/>
          <p:cNvPicPr preferRelativeResize="0"/>
          <p:nvPr/>
        </p:nvPicPr>
        <p:blipFill>
          <a:blip r:embed="rId3">
            <a:alphaModFix/>
          </a:blip>
          <a:stretch>
            <a:fillRect/>
          </a:stretch>
        </p:blipFill>
        <p:spPr>
          <a:xfrm>
            <a:off x="6058725" y="121900"/>
            <a:ext cx="5879324" cy="5924550"/>
          </a:xfrm>
          <a:prstGeom prst="rect">
            <a:avLst/>
          </a:prstGeom>
          <a:noFill/>
          <a:ln>
            <a:noFill/>
          </a:ln>
        </p:spPr>
      </p:pic>
      <p:sp>
        <p:nvSpPr>
          <p:cNvPr id="489" name="Google Shape;489;g2f589af30b4_1_146"/>
          <p:cNvSpPr txBox="1"/>
          <p:nvPr>
            <p:ph type="title"/>
          </p:nvPr>
        </p:nvSpPr>
        <p:spPr>
          <a:xfrm>
            <a:off x="679950" y="160000"/>
            <a:ext cx="4654200" cy="27738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Be Curious!  </a:t>
            </a:r>
            <a:endParaRPr/>
          </a:p>
          <a:p>
            <a:pPr indent="0" lvl="0" marL="0" rtl="0" algn="l">
              <a:spcBef>
                <a:spcPts val="0"/>
              </a:spcBef>
              <a:spcAft>
                <a:spcPts val="0"/>
              </a:spcAft>
              <a:buNone/>
            </a:pPr>
            <a:r>
              <a:rPr lang="en-US" sz="4000"/>
              <a:t>Change the </a:t>
            </a:r>
            <a:endParaRPr sz="4000"/>
          </a:p>
          <a:p>
            <a:pPr indent="0" lvl="0" marL="0" rtl="0" algn="l">
              <a:spcBef>
                <a:spcPts val="0"/>
              </a:spcBef>
              <a:spcAft>
                <a:spcPts val="0"/>
              </a:spcAft>
              <a:buNone/>
            </a:pPr>
            <a:r>
              <a:rPr lang="en-US" sz="4000"/>
              <a:t>Jupyter Notebook:</a:t>
            </a:r>
            <a:endParaRPr sz="4000"/>
          </a:p>
        </p:txBody>
      </p:sp>
      <p:cxnSp>
        <p:nvCxnSpPr>
          <p:cNvPr id="490" name="Google Shape;490;g2f589af30b4_1_146"/>
          <p:cNvCxnSpPr/>
          <p:nvPr/>
        </p:nvCxnSpPr>
        <p:spPr>
          <a:xfrm flipH="1" rot="10800000">
            <a:off x="5010150" y="1467000"/>
            <a:ext cx="1095300" cy="6285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f589af30b4_1_114"/>
          <p:cNvSpPr txBox="1"/>
          <p:nvPr>
            <p:ph type="title"/>
          </p:nvPr>
        </p:nvSpPr>
        <p:spPr>
          <a:xfrm>
            <a:off x="527550" y="7600"/>
            <a:ext cx="11410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Be Curious!  </a:t>
            </a:r>
            <a:r>
              <a:rPr lang="en-US" sz="4000"/>
              <a:t>Change the Jupyter Notebook:</a:t>
            </a:r>
            <a:endParaRPr sz="4000"/>
          </a:p>
        </p:txBody>
      </p:sp>
      <p:sp>
        <p:nvSpPr>
          <p:cNvPr id="496" name="Google Shape;496;g2f589af30b4_1_114"/>
          <p:cNvSpPr txBox="1"/>
          <p:nvPr>
            <p:ph idx="1" type="body"/>
          </p:nvPr>
        </p:nvSpPr>
        <p:spPr>
          <a:xfrm>
            <a:off x="838200" y="144026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Can you visualize the min and max salinity in the Straits of the Gibraltar at a particular time?</a:t>
            </a:r>
            <a:endParaRPr/>
          </a:p>
          <a:p>
            <a:pPr indent="0" lvl="0" marL="0" rtl="0" algn="l">
              <a:spcBef>
                <a:spcPts val="1000"/>
              </a:spcBef>
              <a:spcAft>
                <a:spcPts val="0"/>
              </a:spcAft>
              <a:buNone/>
            </a:pPr>
            <a:r>
              <a:rPr lang="en-US"/>
              <a:t>HINT: Maybe look at two regions, one on Atlantic side, one in the Mediterranean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What is the min/max over a section of time?</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sz="900">
              <a:solidFill>
                <a:srgbClr val="E6EDF3"/>
              </a:solidFill>
              <a:highlight>
                <a:srgbClr val="0D1117"/>
              </a:highlight>
              <a:latin typeface="Courier New"/>
              <a:ea typeface="Courier New"/>
              <a:cs typeface="Courier New"/>
              <a:sym typeface="Courier New"/>
            </a:endParaRPr>
          </a:p>
          <a:p>
            <a:pPr indent="0" lvl="0" marL="0" rtl="0" algn="l">
              <a:spcBef>
                <a:spcPts val="1000"/>
              </a:spcBef>
              <a:spcAft>
                <a:spcPts val="0"/>
              </a:spcAft>
              <a:buNone/>
            </a:pPr>
            <a:r>
              <a:t/>
            </a:r>
            <a:endParaRPr/>
          </a:p>
        </p:txBody>
      </p:sp>
      <p:sp>
        <p:nvSpPr>
          <p:cNvPr id="497" name="Google Shape;497;g2f589af30b4_1_114"/>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grpSp>
        <p:nvGrpSpPr>
          <p:cNvPr id="498" name="Google Shape;498;g2f589af30b4_1_114"/>
          <p:cNvGrpSpPr/>
          <p:nvPr/>
        </p:nvGrpSpPr>
        <p:grpSpPr>
          <a:xfrm>
            <a:off x="11205737" y="125501"/>
            <a:ext cx="805373" cy="589808"/>
            <a:chOff x="10589928" y="94012"/>
            <a:chExt cx="1166700" cy="960600"/>
          </a:xfrm>
        </p:grpSpPr>
        <p:sp>
          <p:nvSpPr>
            <p:cNvPr id="499" name="Google Shape;499;g2f589af30b4_1_114">
              <a:hlinkClick r:id="rId3"/>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0" name="Google Shape;500;g2f589af30b4_1_114"/>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f0dcff4aa8_0_55"/>
          <p:cNvSpPr txBox="1"/>
          <p:nvPr>
            <p:ph idx="1" type="body"/>
          </p:nvPr>
        </p:nvSpPr>
        <p:spPr>
          <a:xfrm>
            <a:off x="1771050" y="4777375"/>
            <a:ext cx="9227100" cy="1399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What is the </a:t>
            </a:r>
            <a:r>
              <a:rPr lang="en-US"/>
              <a:t>maximum</a:t>
            </a:r>
            <a:r>
              <a:rPr lang="en-US"/>
              <a:t> E-W current of the Aghulas Rings (currents) off the southern tip of South America?</a:t>
            </a:r>
            <a:endParaRPr/>
          </a:p>
        </p:txBody>
      </p:sp>
      <p:sp>
        <p:nvSpPr>
          <p:cNvPr id="506" name="Google Shape;506;g2f0dcff4aa8_0_55"/>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507" name="Google Shape;507;g2f0dcff4aa8_0_55"/>
          <p:cNvPicPr preferRelativeResize="0"/>
          <p:nvPr/>
        </p:nvPicPr>
        <p:blipFill>
          <a:blip r:embed="rId3">
            <a:alphaModFix/>
          </a:blip>
          <a:stretch>
            <a:fillRect/>
          </a:stretch>
        </p:blipFill>
        <p:spPr>
          <a:xfrm>
            <a:off x="1954325" y="117975"/>
            <a:ext cx="8104402" cy="4016576"/>
          </a:xfrm>
          <a:prstGeom prst="rect">
            <a:avLst/>
          </a:prstGeom>
          <a:noFill/>
          <a:ln>
            <a:noFill/>
          </a:ln>
        </p:spPr>
      </p:pic>
      <p:pic>
        <p:nvPicPr>
          <p:cNvPr id="508" name="Google Shape;508;g2f0dcff4aa8_0_55" title="Figure7_dashboardDemo.mov">
            <a:hlinkClick r:id="rId4"/>
          </p:cNvPr>
          <p:cNvPicPr preferRelativeResize="0"/>
          <p:nvPr/>
        </p:nvPicPr>
        <p:blipFill>
          <a:blip r:embed="rId5">
            <a:alphaModFix/>
          </a:blip>
          <a:stretch>
            <a:fillRect/>
          </a:stretch>
        </p:blipFill>
        <p:spPr>
          <a:xfrm>
            <a:off x="1001138" y="0"/>
            <a:ext cx="10766928" cy="6056400"/>
          </a:xfrm>
          <a:prstGeom prst="rect">
            <a:avLst/>
          </a:prstGeom>
          <a:noFill/>
          <a:ln>
            <a:noFill/>
          </a:ln>
        </p:spPr>
      </p:pic>
      <p:sp>
        <p:nvSpPr>
          <p:cNvPr id="509" name="Google Shape;509;g2f0dcff4aa8_0_55"/>
          <p:cNvSpPr txBox="1"/>
          <p:nvPr/>
        </p:nvSpPr>
        <p:spPr>
          <a:xfrm>
            <a:off x="1240700" y="195375"/>
            <a:ext cx="2139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rPr>
              <a:t>More Domain </a:t>
            </a:r>
            <a:r>
              <a:rPr lang="en-US" sz="2800">
                <a:solidFill>
                  <a:schemeClr val="lt1"/>
                </a:solidFill>
                <a:extLst>
                  <a:ext uri="http://customooxmlschemas.google.com/">
                    <go:slidesCustomData xmlns:go="http://customooxmlschemas.google.com/" textRoundtripDataId="3"/>
                  </a:ext>
                </a:extLst>
              </a:rPr>
              <a:t>Science!</a:t>
            </a:r>
            <a:endParaRPr sz="2800">
              <a:solidFill>
                <a:schemeClr val="lt1"/>
              </a:solidFill>
            </a:endParaRPr>
          </a:p>
        </p:txBody>
      </p:sp>
      <p:grpSp>
        <p:nvGrpSpPr>
          <p:cNvPr id="510" name="Google Shape;510;g2f0dcff4aa8_0_55"/>
          <p:cNvGrpSpPr/>
          <p:nvPr/>
        </p:nvGrpSpPr>
        <p:grpSpPr>
          <a:xfrm>
            <a:off x="11205737" y="125501"/>
            <a:ext cx="805373" cy="589808"/>
            <a:chOff x="10589928" y="94012"/>
            <a:chExt cx="1166700" cy="960600"/>
          </a:xfrm>
        </p:grpSpPr>
        <p:sp>
          <p:nvSpPr>
            <p:cNvPr id="511" name="Google Shape;511;g2f0dcff4aa8_0_55">
              <a:hlinkClick r:id="rId6"/>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2" name="Google Shape;512;g2f0dcff4aa8_0_55"/>
            <p:cNvPicPr preferRelativeResize="0"/>
            <p:nvPr/>
          </p:nvPicPr>
          <p:blipFill>
            <a:blip r:embed="rId7">
              <a:alphaModFix/>
            </a:blip>
            <a:stretch>
              <a:fillRect/>
            </a:stretch>
          </p:blipFill>
          <p:spPr>
            <a:xfrm>
              <a:off x="10659190" y="120038"/>
              <a:ext cx="1028176" cy="9085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f1ec871672_0_1"/>
          <p:cNvSpPr txBox="1"/>
          <p:nvPr>
            <p:ph idx="1" type="body"/>
          </p:nvPr>
        </p:nvSpPr>
        <p:spPr>
          <a:xfrm>
            <a:off x="3609975" y="5158375"/>
            <a:ext cx="8420100" cy="1399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What is the maximum E-W current of the Aghulas Rings (currents) off the southern tip of South Africa?</a:t>
            </a:r>
            <a:endParaRPr/>
          </a:p>
        </p:txBody>
      </p:sp>
      <p:sp>
        <p:nvSpPr>
          <p:cNvPr id="518" name="Google Shape;518;g2f1ec871672_0_1"/>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519" name="Google Shape;519;g2f1ec871672_0_1"/>
          <p:cNvPicPr preferRelativeResize="0"/>
          <p:nvPr/>
        </p:nvPicPr>
        <p:blipFill rotWithShape="1">
          <a:blip r:embed="rId3">
            <a:alphaModFix/>
          </a:blip>
          <a:srcRect b="9714" l="6559" r="0" t="0"/>
          <a:stretch/>
        </p:blipFill>
        <p:spPr>
          <a:xfrm>
            <a:off x="4184000" y="1302625"/>
            <a:ext cx="7572700" cy="3626400"/>
          </a:xfrm>
          <a:prstGeom prst="rect">
            <a:avLst/>
          </a:prstGeom>
          <a:noFill/>
          <a:ln>
            <a:noFill/>
          </a:ln>
        </p:spPr>
      </p:pic>
      <p:sp>
        <p:nvSpPr>
          <p:cNvPr id="520" name="Google Shape;520;g2f1ec871672_0_1"/>
          <p:cNvSpPr txBox="1"/>
          <p:nvPr/>
        </p:nvSpPr>
        <p:spPr>
          <a:xfrm>
            <a:off x="244225" y="302850"/>
            <a:ext cx="739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All Hands Advanced Tutorial Option:</a:t>
            </a:r>
            <a:endParaRPr sz="2800">
              <a:solidFill>
                <a:schemeClr val="dk1"/>
              </a:solidFill>
            </a:endParaRPr>
          </a:p>
        </p:txBody>
      </p:sp>
      <p:grpSp>
        <p:nvGrpSpPr>
          <p:cNvPr id="521" name="Google Shape;521;g2f1ec871672_0_1"/>
          <p:cNvGrpSpPr/>
          <p:nvPr/>
        </p:nvGrpSpPr>
        <p:grpSpPr>
          <a:xfrm>
            <a:off x="9456235" y="112709"/>
            <a:ext cx="2300470" cy="960570"/>
            <a:chOff x="8572500" y="-1128975"/>
            <a:chExt cx="2516100" cy="985200"/>
          </a:xfrm>
        </p:grpSpPr>
        <p:sp>
          <p:nvSpPr>
            <p:cNvPr id="522" name="Google Shape;522;g2f1ec871672_0_1">
              <a:hlinkClick r:id="rId4"/>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3" name="Google Shape;523;g2f1ec871672_0_1">
              <a:hlinkClick r:id="rId5"/>
            </p:cNvPr>
            <p:cNvPicPr preferRelativeResize="0"/>
            <p:nvPr/>
          </p:nvPicPr>
          <p:blipFill rotWithShape="1">
            <a:blip r:embed="rId6">
              <a:alphaModFix/>
            </a:blip>
            <a:srcRect b="0" l="0" r="0" t="0"/>
            <a:stretch/>
          </p:blipFill>
          <p:spPr>
            <a:xfrm>
              <a:off x="8653725" y="-995425"/>
              <a:ext cx="731700" cy="731700"/>
            </a:xfrm>
            <a:prstGeom prst="rect">
              <a:avLst/>
            </a:prstGeom>
            <a:noFill/>
            <a:ln>
              <a:noFill/>
            </a:ln>
          </p:spPr>
        </p:pic>
        <p:sp>
          <p:nvSpPr>
            <p:cNvPr id="524" name="Google Shape;524;g2f1ec871672_0_1">
              <a:hlinkClick r:id="rId7"/>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8"/>
                </a:rPr>
                <a:t>Tutorial</a:t>
              </a:r>
              <a:endParaRPr b="1" i="0" sz="2800" u="none" cap="none" strike="noStrike">
                <a:solidFill>
                  <a:schemeClr val="dk1"/>
                </a:solidFill>
                <a:latin typeface="Arial"/>
                <a:ea typeface="Arial"/>
                <a:cs typeface="Arial"/>
                <a:sym typeface="Arial"/>
              </a:endParaRPr>
            </a:p>
          </p:txBody>
        </p:sp>
      </p:grpSp>
      <p:sp>
        <p:nvSpPr>
          <p:cNvPr id="525" name="Google Shape;525;g2f1ec871672_0_1"/>
          <p:cNvSpPr txBox="1"/>
          <p:nvPr/>
        </p:nvSpPr>
        <p:spPr>
          <a:xfrm>
            <a:off x="323850" y="918450"/>
            <a:ext cx="3476700" cy="4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rPr>
              <a:t>First:</a:t>
            </a:r>
            <a:endParaRPr sz="2800">
              <a:solidFill>
                <a:schemeClr val="dk1"/>
              </a:solidFill>
            </a:endParaRPr>
          </a:p>
          <a:p>
            <a:pPr indent="0" lvl="0" marL="0" rtl="0" algn="l">
              <a:spcBef>
                <a:spcPts val="0"/>
              </a:spcBef>
              <a:spcAft>
                <a:spcPts val="0"/>
              </a:spcAft>
              <a:buNone/>
            </a:pPr>
            <a:r>
              <a:rPr lang="en-US" sz="2400">
                <a:solidFill>
                  <a:schemeClr val="dk1"/>
                </a:solidFill>
              </a:rPr>
              <a:t>Change the dataset you load in Step 2 to load</a:t>
            </a:r>
            <a:endParaRPr sz="2400">
              <a:solidFill>
                <a:schemeClr val="dk1"/>
              </a:solidFill>
            </a:endParaRPr>
          </a:p>
          <a:p>
            <a:pPr indent="0" lvl="0" marL="0" rtl="0" algn="l">
              <a:spcBef>
                <a:spcPts val="0"/>
              </a:spcBef>
              <a:spcAft>
                <a:spcPts val="0"/>
              </a:spcAft>
              <a:buClr>
                <a:schemeClr val="dk1"/>
              </a:buClr>
              <a:buSzPts val="1100"/>
              <a:buFont typeface="Arial"/>
              <a:buNone/>
            </a:pPr>
            <a:r>
              <a:rPr i="1" lang="en-US" sz="2100">
                <a:solidFill>
                  <a:schemeClr val="dk1"/>
                </a:solidFill>
              </a:rPr>
              <a:t>eastwest_ocean_velocity_u</a:t>
            </a:r>
            <a:endParaRPr i="1" sz="21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Next:</a:t>
            </a:r>
            <a:endParaRPr sz="2800">
              <a:solidFill>
                <a:schemeClr val="dk1"/>
              </a:solidFill>
            </a:endParaRPr>
          </a:p>
          <a:p>
            <a:pPr indent="0" lvl="0" marL="0" rtl="0" algn="l">
              <a:spcBef>
                <a:spcPts val="0"/>
              </a:spcBef>
              <a:spcAft>
                <a:spcPts val="0"/>
              </a:spcAft>
              <a:buNone/>
            </a:pPr>
            <a:r>
              <a:rPr lang="en-US" sz="2400">
                <a:solidFill>
                  <a:schemeClr val="dk1"/>
                </a:solidFill>
              </a:rPr>
              <a:t>Change the region of interest in Step 8 to the southern tip of Africa</a:t>
            </a:r>
            <a:endParaRPr sz="2400">
              <a:solidFill>
                <a:schemeClr val="dk1"/>
              </a:solidFill>
            </a:endParaRPr>
          </a:p>
          <a:p>
            <a:pPr indent="0" lvl="0" marL="0" rtl="0" algn="l">
              <a:spcBef>
                <a:spcPts val="0"/>
              </a:spcBef>
              <a:spcAft>
                <a:spcPts val="0"/>
              </a:spcAft>
              <a:buNone/>
            </a:pPr>
            <a:r>
              <a:rPr lang="en-US" sz="2400">
                <a:solidFill>
                  <a:schemeClr val="dk1"/>
                </a:solidFill>
              </a:rPr>
              <a:t> </a:t>
            </a:r>
            <a:endParaRPr sz="2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2eadf354824_0_6"/>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Now you have all these datasets</a:t>
            </a:r>
            <a:endParaRPr/>
          </a:p>
        </p:txBody>
      </p:sp>
      <p:sp>
        <p:nvSpPr>
          <p:cNvPr id="531" name="Google Shape;531;g2eadf354824_0_6"/>
          <p:cNvSpPr txBox="1"/>
          <p:nvPr>
            <p:ph idx="1" type="body"/>
          </p:nvPr>
        </p:nvSpPr>
        <p:spPr>
          <a:xfrm>
            <a:off x="838200" y="144026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How do you </a:t>
            </a:r>
            <a:endParaRPr/>
          </a:p>
          <a:p>
            <a:pPr indent="0" lvl="0" marL="457200" rtl="0" algn="l">
              <a:spcBef>
                <a:spcPts val="1000"/>
              </a:spcBef>
              <a:spcAft>
                <a:spcPts val="0"/>
              </a:spcAft>
              <a:buNone/>
            </a:pPr>
            <a:r>
              <a:rPr lang="en-US"/>
              <a:t>organize?</a:t>
            </a:r>
            <a:endParaRPr/>
          </a:p>
          <a:p>
            <a:pPr indent="0" lvl="0" marL="457200" rtl="0" algn="l">
              <a:spcBef>
                <a:spcPts val="1000"/>
              </a:spcBef>
              <a:spcAft>
                <a:spcPts val="0"/>
              </a:spcAft>
              <a:buNone/>
            </a:pPr>
            <a:r>
              <a:rPr lang="en-US"/>
              <a:t>share?</a:t>
            </a:r>
            <a:endParaRPr/>
          </a:p>
          <a:p>
            <a:pPr indent="0" lvl="0" marL="457200" rtl="0" algn="l">
              <a:spcBef>
                <a:spcPts val="1000"/>
              </a:spcBef>
              <a:spcAft>
                <a:spcPts val="0"/>
              </a:spcAft>
              <a:buNone/>
            </a:pPr>
            <a:r>
              <a:rPr lang="en-US"/>
              <a:t>view?</a:t>
            </a:r>
            <a:endParaRPr/>
          </a:p>
          <a:p>
            <a:pPr indent="0" lvl="0" marL="457200" rtl="0" algn="l">
              <a:spcBef>
                <a:spcPts val="1000"/>
              </a:spcBef>
              <a:spcAft>
                <a:spcPts val="0"/>
              </a:spcAft>
              <a:buNone/>
            </a:pPr>
            <a:r>
              <a:rPr lang="en-US"/>
              <a:t>archive?</a:t>
            </a:r>
            <a:endParaRPr/>
          </a:p>
        </p:txBody>
      </p:sp>
      <p:sp>
        <p:nvSpPr>
          <p:cNvPr id="532" name="Google Shape;532;g2eadf354824_0_6"/>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g2eadf354824_0_18"/>
          <p:cNvSpPr txBox="1"/>
          <p:nvPr>
            <p:ph idx="1" type="body"/>
          </p:nvPr>
        </p:nvSpPr>
        <p:spPr>
          <a:xfrm>
            <a:off x="838200" y="128786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u="sng">
                <a:solidFill>
                  <a:schemeClr val="hlink"/>
                </a:solidFill>
                <a:hlinkClick r:id="rId3"/>
              </a:rPr>
              <a:t>Demo</a:t>
            </a:r>
            <a:r>
              <a:rPr lang="en-US"/>
              <a:t>:  set url in browser to: </a:t>
            </a:r>
            <a:r>
              <a:rPr lang="en-US" u="sng">
                <a:solidFill>
                  <a:schemeClr val="hlink"/>
                </a:solidFill>
                <a:hlinkClick r:id="rId4"/>
              </a:rPr>
              <a:t>http://54.39.133.137/</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38" name="Google Shape;538;g2eadf354824_0_18"/>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pic>
        <p:nvPicPr>
          <p:cNvPr id="539" name="Google Shape;539;g2eadf354824_0_18"/>
          <p:cNvPicPr preferRelativeResize="0"/>
          <p:nvPr/>
        </p:nvPicPr>
        <p:blipFill>
          <a:blip r:embed="rId5">
            <a:alphaModFix/>
          </a:blip>
          <a:stretch>
            <a:fillRect/>
          </a:stretch>
        </p:blipFill>
        <p:spPr>
          <a:xfrm>
            <a:off x="910310" y="33133"/>
            <a:ext cx="4868531" cy="1147775"/>
          </a:xfrm>
          <a:prstGeom prst="rect">
            <a:avLst/>
          </a:prstGeom>
          <a:noFill/>
          <a:ln>
            <a:noFill/>
          </a:ln>
        </p:spPr>
      </p:pic>
      <p:pic>
        <p:nvPicPr>
          <p:cNvPr id="540" name="Google Shape;540;g2eadf354824_0_18"/>
          <p:cNvPicPr preferRelativeResize="0"/>
          <p:nvPr/>
        </p:nvPicPr>
        <p:blipFill>
          <a:blip r:embed="rId6">
            <a:alphaModFix/>
          </a:blip>
          <a:stretch>
            <a:fillRect/>
          </a:stretch>
        </p:blipFill>
        <p:spPr>
          <a:xfrm>
            <a:off x="5853100" y="1614075"/>
            <a:ext cx="6010624" cy="4640026"/>
          </a:xfrm>
          <a:prstGeom prst="rect">
            <a:avLst/>
          </a:prstGeom>
          <a:noFill/>
          <a:ln>
            <a:noFill/>
          </a:ln>
        </p:spPr>
      </p:pic>
      <p:pic>
        <p:nvPicPr>
          <p:cNvPr id="541" name="Google Shape;541;g2eadf354824_0_18"/>
          <p:cNvPicPr preferRelativeResize="0"/>
          <p:nvPr/>
        </p:nvPicPr>
        <p:blipFill>
          <a:blip r:embed="rId7">
            <a:alphaModFix/>
          </a:blip>
          <a:stretch>
            <a:fillRect/>
          </a:stretch>
        </p:blipFill>
        <p:spPr>
          <a:xfrm>
            <a:off x="1406775" y="3639625"/>
            <a:ext cx="2088375" cy="2418125"/>
          </a:xfrm>
          <a:prstGeom prst="rect">
            <a:avLst/>
          </a:prstGeom>
          <a:noFill/>
          <a:ln>
            <a:noFill/>
          </a:ln>
        </p:spPr>
      </p:pic>
      <p:sp>
        <p:nvSpPr>
          <p:cNvPr id="542" name="Google Shape;542;g2eadf354824_0_18"/>
          <p:cNvSpPr txBox="1"/>
          <p:nvPr/>
        </p:nvSpPr>
        <p:spPr>
          <a:xfrm>
            <a:off x="910300" y="1977325"/>
            <a:ext cx="43566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Create your own login to</a:t>
            </a:r>
            <a:endParaRPr sz="2400">
              <a:solidFill>
                <a:schemeClr val="dk1"/>
              </a:solidFill>
            </a:endParaRPr>
          </a:p>
          <a:p>
            <a:pPr indent="0" lvl="0" marL="0" rtl="0" algn="l">
              <a:spcBef>
                <a:spcPts val="0"/>
              </a:spcBef>
              <a:spcAft>
                <a:spcPts val="0"/>
              </a:spcAft>
              <a:buNone/>
            </a:pPr>
            <a:r>
              <a:rPr lang="en-US" sz="2400">
                <a:solidFill>
                  <a:schemeClr val="dk1"/>
                </a:solidFill>
              </a:rPr>
              <a:t>   upload your own data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or use:</a:t>
            </a:r>
            <a:endParaRPr sz="2400">
              <a:solidFill>
                <a:schemeClr val="dk1"/>
              </a:solidFill>
            </a:endParaRPr>
          </a:p>
        </p:txBody>
      </p:sp>
      <p:pic>
        <p:nvPicPr>
          <p:cNvPr id="543" name="Google Shape;543;g2eadf354824_0_18"/>
          <p:cNvPicPr preferRelativeResize="0"/>
          <p:nvPr/>
        </p:nvPicPr>
        <p:blipFill>
          <a:blip r:embed="rId8">
            <a:alphaModFix/>
          </a:blip>
          <a:stretch>
            <a:fillRect/>
          </a:stretch>
        </p:blipFill>
        <p:spPr>
          <a:xfrm>
            <a:off x="10063073" y="134050"/>
            <a:ext cx="1480000" cy="14800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eadf354824_0_87"/>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rPr lang="en-US">
                <a:solidFill>
                  <a:srgbClr val="002060"/>
                </a:solidFill>
              </a:rPr>
              <a:t>Session III</a:t>
            </a:r>
            <a:r>
              <a:rPr lang="en-US">
                <a:solidFill>
                  <a:srgbClr val="002060"/>
                </a:solidFill>
              </a:rPr>
              <a:t>:</a:t>
            </a:r>
            <a:br>
              <a:rPr lang="en-US">
                <a:solidFill>
                  <a:srgbClr val="002060"/>
                </a:solidFill>
              </a:rPr>
            </a:br>
            <a:r>
              <a:rPr lang="en-US">
                <a:solidFill>
                  <a:srgbClr val="002060"/>
                </a:solidFill>
              </a:rPr>
              <a:t>Other Datasets</a:t>
            </a:r>
            <a:endParaRPr>
              <a:solidFill>
                <a:srgbClr val="002060"/>
              </a:solidFill>
            </a:endParaRPr>
          </a:p>
        </p:txBody>
      </p:sp>
      <p:sp>
        <p:nvSpPr>
          <p:cNvPr id="549" name="Google Shape;549;g2eadf354824_0_87"/>
          <p:cNvSpPr txBox="1"/>
          <p:nvPr>
            <p:ph idx="1" type="body"/>
          </p:nvPr>
        </p:nvSpPr>
        <p:spPr>
          <a:xfrm>
            <a:off x="831850" y="4589463"/>
            <a:ext cx="84975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rPr lang="en-US">
                <a:solidFill>
                  <a:srgbClr val="565656"/>
                </a:solidFill>
              </a:rPr>
              <a:t>Democratizing Access and Use of Large-scale Data</a:t>
            </a:r>
            <a:br>
              <a:rPr lang="en-US">
                <a:solidFill>
                  <a:srgbClr val="565656"/>
                </a:solidFill>
              </a:rPr>
            </a:br>
            <a:endParaRPr>
              <a:solidFill>
                <a:srgbClr val="565656"/>
              </a:solidFill>
            </a:endParaRPr>
          </a:p>
        </p:txBody>
      </p:sp>
      <p:sp>
        <p:nvSpPr>
          <p:cNvPr id="550" name="Google Shape;550;g2eadf354824_0_8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8328f9f253_1_86"/>
          <p:cNvSpPr txBox="1"/>
          <p:nvPr>
            <p:ph type="title"/>
          </p:nvPr>
        </p:nvSpPr>
        <p:spPr>
          <a:xfrm>
            <a:off x="228600" y="83800"/>
            <a:ext cx="11480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a:t>Prerequisites </a:t>
            </a:r>
            <a:endParaRPr b="1"/>
          </a:p>
        </p:txBody>
      </p:sp>
      <p:sp>
        <p:nvSpPr>
          <p:cNvPr id="214" name="Google Shape;214;g28328f9f253_1_86"/>
          <p:cNvSpPr txBox="1"/>
          <p:nvPr>
            <p:ph idx="1" type="body"/>
          </p:nvPr>
        </p:nvSpPr>
        <p:spPr>
          <a:xfrm>
            <a:off x="228600" y="1786550"/>
            <a:ext cx="5620800" cy="4466700"/>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115000"/>
              </a:lnSpc>
              <a:spcBef>
                <a:spcPts val="1200"/>
              </a:spcBef>
              <a:spcAft>
                <a:spcPts val="0"/>
              </a:spcAft>
              <a:buSzPts val="1800"/>
              <a:buNone/>
            </a:pPr>
            <a:r>
              <a:rPr lang="en-US" sz="2500">
                <a:solidFill>
                  <a:srgbClr val="1F2328"/>
                </a:solidFill>
              </a:rPr>
              <a:t>To run this tutorial, you need to have a GitHub account.</a:t>
            </a:r>
            <a:endParaRPr sz="2500">
              <a:solidFill>
                <a:srgbClr val="1F2328"/>
              </a:solidFill>
            </a:endParaRPr>
          </a:p>
          <a:p>
            <a:pPr indent="-387350" lvl="0" marL="457200" rtl="0" algn="l">
              <a:lnSpc>
                <a:spcPct val="115000"/>
              </a:lnSpc>
              <a:spcBef>
                <a:spcPts val="1200"/>
              </a:spcBef>
              <a:spcAft>
                <a:spcPts val="0"/>
              </a:spcAft>
              <a:buSzPts val="2500"/>
              <a:buChar char="➔"/>
            </a:pPr>
            <a:r>
              <a:rPr lang="en-US" sz="2500">
                <a:solidFill>
                  <a:srgbClr val="1F2328"/>
                </a:solidFill>
              </a:rPr>
              <a:t>You can create one following the instructions here: </a:t>
            </a:r>
            <a:endParaRPr sz="2500">
              <a:solidFill>
                <a:srgbClr val="1F2328"/>
              </a:solidFill>
            </a:endParaRPr>
          </a:p>
          <a:p>
            <a:pPr indent="0" lvl="0" marL="457200" rtl="0" algn="l">
              <a:lnSpc>
                <a:spcPct val="115000"/>
              </a:lnSpc>
              <a:spcBef>
                <a:spcPts val="1200"/>
              </a:spcBef>
              <a:spcAft>
                <a:spcPts val="0"/>
              </a:spcAft>
              <a:buSzPts val="1800"/>
              <a:buNone/>
            </a:pPr>
            <a:r>
              <a:rPr lang="en-US" sz="2500" u="sng">
                <a:solidFill>
                  <a:schemeClr val="hlink"/>
                </a:solidFill>
                <a:hlinkClick r:id="rId3"/>
              </a:rPr>
              <a:t>https://docs.github.com/en/get-started/start-your-journey/creating-an-account-on-github#</a:t>
            </a:r>
            <a:endParaRPr sz="2500">
              <a:solidFill>
                <a:srgbClr val="1F2328"/>
              </a:solidFill>
            </a:endParaRPr>
          </a:p>
          <a:p>
            <a:pPr indent="-387350" lvl="0" marL="457200" rtl="0" algn="l">
              <a:lnSpc>
                <a:spcPct val="115000"/>
              </a:lnSpc>
              <a:spcBef>
                <a:spcPts val="1200"/>
              </a:spcBef>
              <a:spcAft>
                <a:spcPts val="0"/>
              </a:spcAft>
              <a:buClr>
                <a:srgbClr val="1F2328"/>
              </a:buClr>
              <a:buSzPts val="2500"/>
              <a:buChar char="➔"/>
            </a:pPr>
            <a:r>
              <a:rPr lang="en-US" sz="2500">
                <a:solidFill>
                  <a:srgbClr val="1F2328"/>
                </a:solidFill>
              </a:rPr>
              <a:t>Now you can login into GitHub</a:t>
            </a:r>
            <a:endParaRPr sz="2500">
              <a:solidFill>
                <a:srgbClr val="1F2328"/>
              </a:solidFill>
            </a:endParaRPr>
          </a:p>
          <a:p>
            <a:pPr indent="0" lvl="0" marL="457200" rtl="0" algn="l">
              <a:lnSpc>
                <a:spcPct val="115000"/>
              </a:lnSpc>
              <a:spcBef>
                <a:spcPts val="1200"/>
              </a:spcBef>
              <a:spcAft>
                <a:spcPts val="0"/>
              </a:spcAft>
              <a:buSzPts val="1800"/>
              <a:buNone/>
            </a:pPr>
            <a:r>
              <a:rPr lang="en-US" sz="2500" u="sng">
                <a:solidFill>
                  <a:schemeClr val="hlink"/>
                </a:solidFill>
                <a:hlinkClick r:id="rId4"/>
              </a:rPr>
              <a:t>https://github.com/login</a:t>
            </a:r>
            <a:r>
              <a:rPr lang="en-US" sz="2500">
                <a:solidFill>
                  <a:srgbClr val="1F2328"/>
                </a:solidFill>
              </a:rPr>
              <a:t> </a:t>
            </a:r>
            <a:endParaRPr sz="2500">
              <a:solidFill>
                <a:srgbClr val="1F2328"/>
              </a:solidFill>
            </a:endParaRPr>
          </a:p>
          <a:p>
            <a:pPr indent="0" lvl="0" marL="0" rtl="0" algn="l">
              <a:lnSpc>
                <a:spcPct val="90000"/>
              </a:lnSpc>
              <a:spcBef>
                <a:spcPts val="1000"/>
              </a:spcBef>
              <a:spcAft>
                <a:spcPts val="0"/>
              </a:spcAft>
              <a:buSzPts val="1946"/>
              <a:buNone/>
            </a:pPr>
            <a:r>
              <a:t/>
            </a:r>
            <a:endParaRPr/>
          </a:p>
        </p:txBody>
      </p:sp>
      <p:sp>
        <p:nvSpPr>
          <p:cNvPr id="215" name="Google Shape;215;g28328f9f253_1_86"/>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sp>
        <p:nvSpPr>
          <p:cNvPr id="216" name="Google Shape;216;g28328f9f253_1_86"/>
          <p:cNvSpPr txBox="1"/>
          <p:nvPr/>
        </p:nvSpPr>
        <p:spPr>
          <a:xfrm>
            <a:off x="228600" y="1181425"/>
            <a:ext cx="5928300" cy="42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Step 0: Access to GitHub</a:t>
            </a:r>
            <a:endParaRPr b="1" i="0" sz="2800" u="none" cap="none" strike="noStrike">
              <a:solidFill>
                <a:schemeClr val="dk1"/>
              </a:solidFill>
              <a:latin typeface="Arial"/>
              <a:ea typeface="Arial"/>
              <a:cs typeface="Arial"/>
              <a:sym typeface="Arial"/>
            </a:endParaRPr>
          </a:p>
        </p:txBody>
      </p:sp>
      <p:sp>
        <p:nvSpPr>
          <p:cNvPr id="217" name="Google Shape;217;g28328f9f253_1_86"/>
          <p:cNvSpPr txBox="1"/>
          <p:nvPr/>
        </p:nvSpPr>
        <p:spPr>
          <a:xfrm>
            <a:off x="6156900" y="1181425"/>
            <a:ext cx="5928300" cy="42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Step 1: Create Codespaces</a:t>
            </a:r>
            <a:endParaRPr b="1" i="0" sz="2800" u="none" cap="none" strike="noStrike">
              <a:solidFill>
                <a:schemeClr val="dk1"/>
              </a:solidFill>
              <a:latin typeface="Arial"/>
              <a:ea typeface="Arial"/>
              <a:cs typeface="Arial"/>
              <a:sym typeface="Arial"/>
            </a:endParaRPr>
          </a:p>
        </p:txBody>
      </p:sp>
      <p:sp>
        <p:nvSpPr>
          <p:cNvPr id="218" name="Google Shape;218;g28328f9f253_1_86"/>
          <p:cNvSpPr txBox="1"/>
          <p:nvPr>
            <p:ph idx="1" type="body"/>
          </p:nvPr>
        </p:nvSpPr>
        <p:spPr>
          <a:xfrm>
            <a:off x="6172200" y="1786550"/>
            <a:ext cx="5804700" cy="4466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SzPts val="1800"/>
              <a:buNone/>
            </a:pPr>
            <a:r>
              <a:rPr lang="en-US" sz="2500">
                <a:solidFill>
                  <a:srgbClr val="1F2328"/>
                </a:solidFill>
              </a:rPr>
              <a:t>Use your GitHub account to run this tutorial with GitHub codespaces</a:t>
            </a:r>
            <a:endParaRPr sz="2500">
              <a:solidFill>
                <a:srgbClr val="1F2328"/>
              </a:solidFill>
            </a:endParaRPr>
          </a:p>
          <a:p>
            <a:pPr indent="-387350" lvl="0" marL="457200" rtl="0" algn="l">
              <a:lnSpc>
                <a:spcPct val="115000"/>
              </a:lnSpc>
              <a:spcBef>
                <a:spcPts val="1200"/>
              </a:spcBef>
              <a:spcAft>
                <a:spcPts val="0"/>
              </a:spcAft>
              <a:buClr>
                <a:srgbClr val="1F2328"/>
              </a:buClr>
              <a:buSzPts val="2500"/>
              <a:buChar char="➔"/>
            </a:pPr>
            <a:r>
              <a:rPr lang="en-US" sz="2500">
                <a:solidFill>
                  <a:srgbClr val="1F2328"/>
                </a:solidFill>
              </a:rPr>
              <a:t>Access this link:</a:t>
            </a:r>
            <a:br>
              <a:rPr lang="en-US" sz="2500">
                <a:solidFill>
                  <a:srgbClr val="1F2328"/>
                </a:solidFill>
              </a:rPr>
            </a:br>
            <a:r>
              <a:rPr lang="en-US" sz="2500" u="sng">
                <a:solidFill>
                  <a:schemeClr val="hlink"/>
                </a:solidFill>
                <a:hlinkClick r:id="rId5"/>
              </a:rPr>
              <a:t>NSDF Tutorial 2024</a:t>
            </a:r>
            <a:endParaRPr sz="2500">
              <a:solidFill>
                <a:srgbClr val="1F2328"/>
              </a:solidFill>
            </a:endParaRPr>
          </a:p>
          <a:p>
            <a:pPr indent="-387350" lvl="0" marL="457200" rtl="0" algn="l">
              <a:lnSpc>
                <a:spcPct val="115000"/>
              </a:lnSpc>
              <a:spcBef>
                <a:spcPts val="0"/>
              </a:spcBef>
              <a:spcAft>
                <a:spcPts val="0"/>
              </a:spcAft>
              <a:buClr>
                <a:srgbClr val="1F2328"/>
              </a:buClr>
              <a:buSzPts val="2500"/>
              <a:buChar char="➔"/>
            </a:pPr>
            <a:r>
              <a:rPr lang="en-US" sz="2500">
                <a:solidFill>
                  <a:srgbClr val="1F2328"/>
                </a:solidFill>
              </a:rPr>
              <a:t>Click on green button</a:t>
            </a:r>
            <a:br>
              <a:rPr lang="en-US" sz="2500">
                <a:solidFill>
                  <a:srgbClr val="1F2328"/>
                </a:solidFill>
              </a:rPr>
            </a:br>
            <a:r>
              <a:rPr lang="en-US" sz="2500">
                <a:solidFill>
                  <a:srgbClr val="1F2328"/>
                </a:solidFill>
              </a:rPr>
              <a:t> “Create codespace”</a:t>
            </a:r>
            <a:endParaRPr sz="2500">
              <a:solidFill>
                <a:srgbClr val="1F2328"/>
              </a:solidFill>
            </a:endParaRPr>
          </a:p>
          <a:p>
            <a:pPr indent="0" lvl="0" marL="0" rtl="0" algn="l">
              <a:lnSpc>
                <a:spcPct val="115000"/>
              </a:lnSpc>
              <a:spcBef>
                <a:spcPts val="1200"/>
              </a:spcBef>
              <a:spcAft>
                <a:spcPts val="0"/>
              </a:spcAft>
              <a:buSzPts val="1800"/>
              <a:buNone/>
            </a:pPr>
            <a:r>
              <a:t/>
            </a:r>
            <a:endParaRPr sz="2500">
              <a:solidFill>
                <a:srgbClr val="1F2328"/>
              </a:solidFill>
            </a:endParaRPr>
          </a:p>
          <a:p>
            <a:pPr indent="0" lvl="0" marL="0" rtl="0" algn="l">
              <a:lnSpc>
                <a:spcPct val="90000"/>
              </a:lnSpc>
              <a:spcBef>
                <a:spcPts val="1000"/>
              </a:spcBef>
              <a:spcAft>
                <a:spcPts val="0"/>
              </a:spcAft>
              <a:buSzPts val="1946"/>
              <a:buNone/>
            </a:pPr>
            <a:r>
              <a:t/>
            </a:r>
            <a:endParaRPr/>
          </a:p>
        </p:txBody>
      </p:sp>
      <p:pic>
        <p:nvPicPr>
          <p:cNvPr id="219" name="Google Shape;219;g28328f9f253_1_86"/>
          <p:cNvPicPr preferRelativeResize="0"/>
          <p:nvPr/>
        </p:nvPicPr>
        <p:blipFill rotWithShape="1">
          <a:blip r:embed="rId6">
            <a:alphaModFix/>
          </a:blip>
          <a:srcRect b="60845" l="4302" r="17614" t="21589"/>
          <a:stretch/>
        </p:blipFill>
        <p:spPr>
          <a:xfrm>
            <a:off x="6476650" y="5140850"/>
            <a:ext cx="5288801" cy="812775"/>
          </a:xfrm>
          <a:prstGeom prst="rect">
            <a:avLst/>
          </a:prstGeom>
          <a:noFill/>
          <a:ln>
            <a:noFill/>
          </a:ln>
        </p:spPr>
      </p:pic>
      <p:pic>
        <p:nvPicPr>
          <p:cNvPr id="220" name="Google Shape;220;g28328f9f253_1_86"/>
          <p:cNvPicPr preferRelativeResize="0"/>
          <p:nvPr/>
        </p:nvPicPr>
        <p:blipFill rotWithShape="1">
          <a:blip r:embed="rId7">
            <a:alphaModFix/>
          </a:blip>
          <a:srcRect b="14894" l="5858" r="3306" t="19488"/>
          <a:stretch/>
        </p:blipFill>
        <p:spPr>
          <a:xfrm>
            <a:off x="9882425" y="4417675"/>
            <a:ext cx="1883625" cy="344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2eadf354824_0_93"/>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descr="A qr code on a white background&#10;&#10;Description automatically generated" id="556" name="Google Shape;556;g2eadf354824_0_93"/>
          <p:cNvPicPr preferRelativeResize="0"/>
          <p:nvPr/>
        </p:nvPicPr>
        <p:blipFill rotWithShape="1">
          <a:blip r:embed="rId3">
            <a:alphaModFix/>
          </a:blip>
          <a:srcRect b="0" l="0" r="0" t="0"/>
          <a:stretch/>
        </p:blipFill>
        <p:spPr>
          <a:xfrm>
            <a:off x="794470" y="1323900"/>
            <a:ext cx="2412900" cy="2412900"/>
          </a:xfrm>
          <a:prstGeom prst="rect">
            <a:avLst/>
          </a:prstGeom>
          <a:noFill/>
          <a:ln>
            <a:noFill/>
          </a:ln>
        </p:spPr>
      </p:pic>
      <p:sp>
        <p:nvSpPr>
          <p:cNvPr id="557" name="Google Shape;557;g2eadf354824_0_93"/>
          <p:cNvSpPr txBox="1"/>
          <p:nvPr/>
        </p:nvSpPr>
        <p:spPr>
          <a:xfrm>
            <a:off x="697450" y="3753932"/>
            <a:ext cx="28023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sng" cap="none" strike="noStrike">
                <a:solidFill>
                  <a:schemeClr val="hlink"/>
                </a:solidFill>
                <a:latin typeface="Calibri"/>
                <a:ea typeface="Calibri"/>
                <a:cs typeface="Calibri"/>
                <a:sym typeface="Calibri"/>
                <a:hlinkClick r:id="rId4"/>
              </a:rPr>
              <a:t>QR1: NASA Ocean Dataset </a:t>
            </a:r>
            <a:r>
              <a:rPr b="0" i="0" lang="en-US" sz="2000" u="sng" cap="none" strike="noStrike">
                <a:solidFill>
                  <a:schemeClr val="hlink"/>
                </a:solidFill>
                <a:latin typeface="Calibri"/>
                <a:ea typeface="Calibri"/>
                <a:cs typeface="Calibri"/>
                <a:sym typeface="Calibri"/>
                <a:hlinkClick r:id="rId5"/>
                <a:extLst>
                  <a:ext uri="http://customooxmlschemas.google.com/">
                    <go:slidesCustomData xmlns:go="http://customooxmlschemas.google.com/" textRoundtripDataId="4"/>
                  </a:ext>
                </a:extLst>
              </a:rPr>
              <a:t>Use</a:t>
            </a:r>
            <a:r>
              <a:rPr b="0" i="0" lang="en-US" sz="2000" u="sng" cap="none" strike="noStrike">
                <a:solidFill>
                  <a:schemeClr val="hlink"/>
                </a:solidFill>
                <a:latin typeface="Calibri"/>
                <a:ea typeface="Calibri"/>
                <a:cs typeface="Calibri"/>
                <a:sym typeface="Calibri"/>
                <a:hlinkClick r:id="rId6"/>
              </a:rPr>
              <a:t> Case</a:t>
            </a:r>
            <a:endParaRPr b="0" i="0" sz="2000" u="none" cap="none" strike="noStrike">
              <a:solidFill>
                <a:srgbClr val="000000"/>
              </a:solidFill>
              <a:latin typeface="Calibri"/>
              <a:ea typeface="Calibri"/>
              <a:cs typeface="Calibri"/>
              <a:sym typeface="Calibri"/>
            </a:endParaRPr>
          </a:p>
        </p:txBody>
      </p:sp>
      <p:pic>
        <p:nvPicPr>
          <p:cNvPr descr="A qr code on a white background&#10;&#10;Description automatically generated" id="558" name="Google Shape;558;g2eadf354824_0_93"/>
          <p:cNvPicPr preferRelativeResize="0"/>
          <p:nvPr/>
        </p:nvPicPr>
        <p:blipFill rotWithShape="1">
          <a:blip r:embed="rId7">
            <a:alphaModFix/>
          </a:blip>
          <a:srcRect b="0" l="0" r="0" t="0"/>
          <a:stretch/>
        </p:blipFill>
        <p:spPr>
          <a:xfrm>
            <a:off x="3575324" y="3355751"/>
            <a:ext cx="2414016" cy="2414016"/>
          </a:xfrm>
          <a:prstGeom prst="rect">
            <a:avLst/>
          </a:prstGeom>
          <a:noFill/>
          <a:ln>
            <a:noFill/>
          </a:ln>
        </p:spPr>
      </p:pic>
      <p:sp>
        <p:nvSpPr>
          <p:cNvPr id="559" name="Google Shape;559;g2eadf354824_0_93"/>
          <p:cNvSpPr txBox="1"/>
          <p:nvPr/>
        </p:nvSpPr>
        <p:spPr>
          <a:xfrm>
            <a:off x="3207375" y="5785775"/>
            <a:ext cx="30294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sng" cap="none" strike="noStrike">
                <a:solidFill>
                  <a:schemeClr val="hlink"/>
                </a:solidFill>
                <a:latin typeface="Calibri"/>
                <a:ea typeface="Calibri"/>
                <a:cs typeface="Calibri"/>
                <a:sym typeface="Calibri"/>
                <a:hlinkClick r:id="rId8"/>
              </a:rPr>
              <a:t>QR2: CHESS Use Case</a:t>
            </a:r>
            <a:endParaRPr b="0" i="0" sz="2000" u="none" cap="none" strike="noStrike">
              <a:solidFill>
                <a:srgbClr val="000000"/>
              </a:solidFill>
              <a:latin typeface="Calibri"/>
              <a:ea typeface="Calibri"/>
              <a:cs typeface="Calibri"/>
              <a:sym typeface="Calibri"/>
            </a:endParaRPr>
          </a:p>
        </p:txBody>
      </p:sp>
      <p:pic>
        <p:nvPicPr>
          <p:cNvPr descr="A qr code with a few black squares&#10;&#10;Description automatically generated" id="560" name="Google Shape;560;g2eadf354824_0_93"/>
          <p:cNvPicPr preferRelativeResize="0"/>
          <p:nvPr/>
        </p:nvPicPr>
        <p:blipFill rotWithShape="1">
          <a:blip r:embed="rId9">
            <a:alphaModFix/>
          </a:blip>
          <a:srcRect b="0" l="0" r="0" t="0"/>
          <a:stretch/>
        </p:blipFill>
        <p:spPr>
          <a:xfrm>
            <a:off x="6463200" y="1323900"/>
            <a:ext cx="2412851" cy="2412851"/>
          </a:xfrm>
          <a:prstGeom prst="rect">
            <a:avLst/>
          </a:prstGeom>
          <a:noFill/>
          <a:ln>
            <a:noFill/>
          </a:ln>
        </p:spPr>
      </p:pic>
      <p:sp>
        <p:nvSpPr>
          <p:cNvPr id="561" name="Google Shape;561;g2eadf354824_0_93"/>
          <p:cNvSpPr txBox="1"/>
          <p:nvPr/>
        </p:nvSpPr>
        <p:spPr>
          <a:xfrm>
            <a:off x="6463200" y="3736750"/>
            <a:ext cx="24141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sng" cap="none" strike="noStrike">
                <a:solidFill>
                  <a:schemeClr val="hlink"/>
                </a:solidFill>
                <a:latin typeface="Calibri"/>
                <a:ea typeface="Calibri"/>
                <a:cs typeface="Calibri"/>
                <a:sym typeface="Calibri"/>
                <a:hlinkClick r:id="rId10"/>
              </a:rPr>
              <a:t>QR3: Material Science Use Case</a:t>
            </a:r>
            <a:endParaRPr b="0" i="0" sz="2000" u="none" cap="none" strike="noStrike">
              <a:solidFill>
                <a:srgbClr val="000000"/>
              </a:solidFill>
              <a:latin typeface="Calibri"/>
              <a:ea typeface="Calibri"/>
              <a:cs typeface="Calibri"/>
              <a:sym typeface="Calibri"/>
            </a:endParaRPr>
          </a:p>
        </p:txBody>
      </p:sp>
      <p:pic>
        <p:nvPicPr>
          <p:cNvPr id="562" name="Google Shape;562;g2eadf354824_0_93"/>
          <p:cNvPicPr preferRelativeResize="0"/>
          <p:nvPr/>
        </p:nvPicPr>
        <p:blipFill rotWithShape="1">
          <a:blip r:embed="rId11">
            <a:alphaModFix/>
          </a:blip>
          <a:srcRect b="0" l="0" r="0" t="0"/>
          <a:stretch/>
        </p:blipFill>
        <p:spPr>
          <a:xfrm>
            <a:off x="9333892" y="3372932"/>
            <a:ext cx="2412853" cy="2412853"/>
          </a:xfrm>
          <a:prstGeom prst="rect">
            <a:avLst/>
          </a:prstGeom>
          <a:noFill/>
          <a:ln>
            <a:noFill/>
          </a:ln>
        </p:spPr>
      </p:pic>
      <p:sp>
        <p:nvSpPr>
          <p:cNvPr id="563" name="Google Shape;563;g2eadf354824_0_93"/>
          <p:cNvSpPr txBox="1"/>
          <p:nvPr/>
        </p:nvSpPr>
        <p:spPr>
          <a:xfrm>
            <a:off x="9292300" y="5785775"/>
            <a:ext cx="26088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sng" cap="none" strike="noStrike">
                <a:solidFill>
                  <a:schemeClr val="hlink"/>
                </a:solidFill>
                <a:latin typeface="Calibri"/>
                <a:ea typeface="Calibri"/>
                <a:cs typeface="Calibri"/>
                <a:sym typeface="Calibri"/>
                <a:hlinkClick r:id="rId12"/>
              </a:rPr>
              <a:t>QR4: Bellows Use Case</a:t>
            </a:r>
            <a:endParaRPr b="0" i="0" sz="2000" u="none" cap="none" strike="noStrike">
              <a:solidFill>
                <a:srgbClr val="000000"/>
              </a:solidFill>
              <a:latin typeface="Calibri"/>
              <a:ea typeface="Calibri"/>
              <a:cs typeface="Calibri"/>
              <a:sym typeface="Calibri"/>
            </a:endParaRPr>
          </a:p>
        </p:txBody>
      </p:sp>
      <p:sp>
        <p:nvSpPr>
          <p:cNvPr id="564" name="Google Shape;564;g2eadf354824_0_93"/>
          <p:cNvSpPr txBox="1"/>
          <p:nvPr>
            <p:ph idx="4294967295" type="title"/>
          </p:nvPr>
        </p:nvSpPr>
        <p:spPr>
          <a:xfrm>
            <a:off x="838200" y="12"/>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960"/>
              <a:buNone/>
            </a:pPr>
            <a:r>
              <a:rPr lang="en-US" sz="4900"/>
              <a:t>Check Out Other NSDF-Dashboards</a:t>
            </a:r>
            <a:endParaRPr sz="49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2eadf354824_0_106"/>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570" name="Google Shape;570;g2eadf354824_0_106"/>
          <p:cNvPicPr preferRelativeResize="0"/>
          <p:nvPr/>
        </p:nvPicPr>
        <p:blipFill rotWithShape="1">
          <a:blip r:embed="rId3">
            <a:alphaModFix/>
          </a:blip>
          <a:srcRect b="0" l="0" r="0" t="0"/>
          <a:stretch/>
        </p:blipFill>
        <p:spPr>
          <a:xfrm>
            <a:off x="4008845" y="1805923"/>
            <a:ext cx="7772402" cy="3986935"/>
          </a:xfrm>
          <a:prstGeom prst="rect">
            <a:avLst/>
          </a:prstGeom>
          <a:noFill/>
          <a:ln>
            <a:noFill/>
          </a:ln>
        </p:spPr>
      </p:pic>
      <p:pic>
        <p:nvPicPr>
          <p:cNvPr descr="A qr code on a white background&#10;&#10;Description automatically generated" id="571" name="Google Shape;571;g2eadf354824_0_106"/>
          <p:cNvPicPr preferRelativeResize="0"/>
          <p:nvPr/>
        </p:nvPicPr>
        <p:blipFill rotWithShape="1">
          <a:blip r:embed="rId4">
            <a:alphaModFix/>
          </a:blip>
          <a:srcRect b="0" l="0" r="0" t="0"/>
          <a:stretch/>
        </p:blipFill>
        <p:spPr>
          <a:xfrm>
            <a:off x="900142" y="1805923"/>
            <a:ext cx="2412900" cy="2412900"/>
          </a:xfrm>
          <a:prstGeom prst="rect">
            <a:avLst/>
          </a:prstGeom>
          <a:noFill/>
          <a:ln>
            <a:noFill/>
          </a:ln>
        </p:spPr>
      </p:pic>
      <p:sp>
        <p:nvSpPr>
          <p:cNvPr id="572" name="Google Shape;572;g2eadf354824_0_106"/>
          <p:cNvSpPr txBox="1"/>
          <p:nvPr/>
        </p:nvSpPr>
        <p:spPr>
          <a:xfrm>
            <a:off x="838199" y="12"/>
            <a:ext cx="111300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60"/>
              <a:buFont typeface="Arial"/>
              <a:buNone/>
            </a:pPr>
            <a:r>
              <a:rPr b="0" i="0" lang="en-US" sz="4900" u="none" cap="none" strike="noStrike">
                <a:solidFill>
                  <a:schemeClr val="dk1"/>
                </a:solidFill>
                <a:latin typeface="Arial"/>
                <a:ea typeface="Arial"/>
                <a:cs typeface="Arial"/>
                <a:sym typeface="Arial"/>
              </a:rPr>
              <a:t>Check Out Other NSDF-Dashboards (I)</a:t>
            </a:r>
            <a:endParaRPr/>
          </a:p>
        </p:txBody>
      </p:sp>
      <p:sp>
        <p:nvSpPr>
          <p:cNvPr id="573" name="Google Shape;573;g2eadf354824_0_106"/>
          <p:cNvSpPr txBox="1"/>
          <p:nvPr/>
        </p:nvSpPr>
        <p:spPr>
          <a:xfrm>
            <a:off x="300942" y="4592568"/>
            <a:ext cx="36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3600" u="sng" cap="none" strike="noStrike">
                <a:solidFill>
                  <a:schemeClr val="hlink"/>
                </a:solidFill>
                <a:latin typeface="Calibri"/>
                <a:ea typeface="Calibri"/>
                <a:cs typeface="Calibri"/>
                <a:sym typeface="Calibri"/>
                <a:hlinkClick r:id="rId5"/>
              </a:rPr>
              <a:t>NASA Ocean Dataset Use Case</a:t>
            </a:r>
            <a:endParaRPr b="0" i="0" sz="36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eadf354824_0_114"/>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
        <p:nvSpPr>
          <p:cNvPr id="579" name="Google Shape;579;g2eadf354824_0_114"/>
          <p:cNvSpPr txBox="1"/>
          <p:nvPr/>
        </p:nvSpPr>
        <p:spPr>
          <a:xfrm>
            <a:off x="838199" y="12"/>
            <a:ext cx="111417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60"/>
              <a:buFont typeface="Arial"/>
              <a:buNone/>
            </a:pPr>
            <a:r>
              <a:rPr b="0" i="0" lang="en-US" sz="4900" u="none" cap="none" strike="noStrike">
                <a:solidFill>
                  <a:schemeClr val="dk1"/>
                </a:solidFill>
                <a:latin typeface="Arial"/>
                <a:ea typeface="Arial"/>
                <a:cs typeface="Arial"/>
                <a:sym typeface="Arial"/>
              </a:rPr>
              <a:t>Check Out Other NSDF-Dashboards(II)</a:t>
            </a:r>
            <a:endParaRPr/>
          </a:p>
        </p:txBody>
      </p:sp>
      <p:sp>
        <p:nvSpPr>
          <p:cNvPr id="580" name="Google Shape;580;g2eadf354824_0_114"/>
          <p:cNvSpPr txBox="1"/>
          <p:nvPr/>
        </p:nvSpPr>
        <p:spPr>
          <a:xfrm>
            <a:off x="300942" y="4499971"/>
            <a:ext cx="36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3600" u="sng" cap="none" strike="noStrike">
                <a:solidFill>
                  <a:schemeClr val="hlink"/>
                </a:solidFill>
                <a:latin typeface="Calibri"/>
                <a:ea typeface="Calibri"/>
                <a:cs typeface="Calibri"/>
                <a:sym typeface="Calibri"/>
                <a:hlinkClick r:id="rId3"/>
              </a:rPr>
              <a:t>CHESS </a:t>
            </a:r>
            <a:br>
              <a:rPr b="0" i="0" lang="en-US" sz="3600" u="sng" cap="none" strike="noStrike">
                <a:solidFill>
                  <a:schemeClr val="hlink"/>
                </a:solidFill>
                <a:latin typeface="Calibri"/>
                <a:ea typeface="Calibri"/>
                <a:cs typeface="Calibri"/>
                <a:sym typeface="Calibri"/>
                <a:hlinkClick r:id="rId4"/>
              </a:rPr>
            </a:br>
            <a:r>
              <a:rPr b="0" i="0" lang="en-US" sz="3600" u="sng" cap="none" strike="noStrike">
                <a:solidFill>
                  <a:schemeClr val="hlink"/>
                </a:solidFill>
                <a:latin typeface="Calibri"/>
                <a:ea typeface="Calibri"/>
                <a:cs typeface="Calibri"/>
                <a:sym typeface="Calibri"/>
                <a:hlinkClick r:id="rId5"/>
              </a:rPr>
              <a:t>Use Case</a:t>
            </a:r>
            <a:endParaRPr b="0" i="0" sz="3600" u="none" cap="none" strike="noStrike">
              <a:solidFill>
                <a:srgbClr val="000000"/>
              </a:solidFill>
              <a:latin typeface="Calibri"/>
              <a:ea typeface="Calibri"/>
              <a:cs typeface="Calibri"/>
              <a:sym typeface="Calibri"/>
            </a:endParaRPr>
          </a:p>
        </p:txBody>
      </p:sp>
      <p:pic>
        <p:nvPicPr>
          <p:cNvPr descr="A qr code on a white background&#10;&#10;Description automatically generated" id="581" name="Google Shape;581;g2eadf354824_0_114"/>
          <p:cNvPicPr preferRelativeResize="0"/>
          <p:nvPr/>
        </p:nvPicPr>
        <p:blipFill rotWithShape="1">
          <a:blip r:embed="rId6">
            <a:alphaModFix/>
          </a:blip>
          <a:srcRect b="0" l="0" r="0" t="0"/>
          <a:stretch/>
        </p:blipFill>
        <p:spPr>
          <a:xfrm>
            <a:off x="1005744" y="1752132"/>
            <a:ext cx="2414016" cy="2414016"/>
          </a:xfrm>
          <a:prstGeom prst="rect">
            <a:avLst/>
          </a:prstGeom>
          <a:noFill/>
          <a:ln>
            <a:noFill/>
          </a:ln>
        </p:spPr>
      </p:pic>
      <p:pic>
        <p:nvPicPr>
          <p:cNvPr id="582" name="Google Shape;582;g2eadf354824_0_114"/>
          <p:cNvPicPr preferRelativeResize="0"/>
          <p:nvPr/>
        </p:nvPicPr>
        <p:blipFill rotWithShape="1">
          <a:blip r:embed="rId7">
            <a:alphaModFix/>
          </a:blip>
          <a:srcRect b="0" l="0" r="0" t="0"/>
          <a:stretch/>
        </p:blipFill>
        <p:spPr>
          <a:xfrm>
            <a:off x="4008845" y="1805923"/>
            <a:ext cx="7772398" cy="38041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2eadf354824_0_122"/>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
        <p:nvSpPr>
          <p:cNvPr id="588" name="Google Shape;588;g2eadf354824_0_122"/>
          <p:cNvSpPr txBox="1"/>
          <p:nvPr/>
        </p:nvSpPr>
        <p:spPr>
          <a:xfrm>
            <a:off x="838199" y="12"/>
            <a:ext cx="114540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60"/>
              <a:buFont typeface="Arial"/>
              <a:buNone/>
            </a:pPr>
            <a:r>
              <a:rPr b="0" i="0" lang="en-US" sz="4900" u="none" cap="none" strike="noStrike">
                <a:solidFill>
                  <a:schemeClr val="dk1"/>
                </a:solidFill>
                <a:latin typeface="Arial"/>
                <a:ea typeface="Arial"/>
                <a:cs typeface="Arial"/>
                <a:sym typeface="Arial"/>
              </a:rPr>
              <a:t>Check Out Other NSDF-Dashboards (III)</a:t>
            </a:r>
            <a:endParaRPr/>
          </a:p>
        </p:txBody>
      </p:sp>
      <p:sp>
        <p:nvSpPr>
          <p:cNvPr id="589" name="Google Shape;589;g2eadf354824_0_122"/>
          <p:cNvSpPr txBox="1"/>
          <p:nvPr/>
        </p:nvSpPr>
        <p:spPr>
          <a:xfrm>
            <a:off x="300942" y="4499971"/>
            <a:ext cx="36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3600" u="sng" cap="none" strike="noStrike">
                <a:solidFill>
                  <a:schemeClr val="hlink"/>
                </a:solidFill>
                <a:latin typeface="Calibri"/>
                <a:ea typeface="Calibri"/>
                <a:cs typeface="Calibri"/>
                <a:sym typeface="Calibri"/>
                <a:hlinkClick r:id="rId3"/>
              </a:rPr>
              <a:t>Materials Science </a:t>
            </a:r>
            <a:br>
              <a:rPr b="0" i="0" lang="en-US" sz="3600" u="sng" cap="none" strike="noStrike">
                <a:solidFill>
                  <a:schemeClr val="hlink"/>
                </a:solidFill>
                <a:latin typeface="Calibri"/>
                <a:ea typeface="Calibri"/>
                <a:cs typeface="Calibri"/>
                <a:sym typeface="Calibri"/>
                <a:hlinkClick r:id="rId4"/>
              </a:rPr>
            </a:br>
            <a:r>
              <a:rPr b="0" i="0" lang="en-US" sz="3600" u="sng" cap="none" strike="noStrike">
                <a:solidFill>
                  <a:schemeClr val="hlink"/>
                </a:solidFill>
                <a:latin typeface="Calibri"/>
                <a:ea typeface="Calibri"/>
                <a:cs typeface="Calibri"/>
                <a:sym typeface="Calibri"/>
                <a:hlinkClick r:id="rId5"/>
              </a:rPr>
              <a:t>Use Case</a:t>
            </a:r>
            <a:endParaRPr b="0" i="0" sz="3600" u="none" cap="none" strike="noStrike">
              <a:solidFill>
                <a:srgbClr val="000000"/>
              </a:solidFill>
              <a:latin typeface="Calibri"/>
              <a:ea typeface="Calibri"/>
              <a:cs typeface="Calibri"/>
              <a:sym typeface="Calibri"/>
            </a:endParaRPr>
          </a:p>
        </p:txBody>
      </p:sp>
      <p:pic>
        <p:nvPicPr>
          <p:cNvPr descr="A qr code with a few black squares&#10;&#10;Description automatically generated" id="590" name="Google Shape;590;g2eadf354824_0_122"/>
          <p:cNvPicPr preferRelativeResize="0"/>
          <p:nvPr/>
        </p:nvPicPr>
        <p:blipFill rotWithShape="1">
          <a:blip r:embed="rId6">
            <a:alphaModFix/>
          </a:blip>
          <a:srcRect b="0" l="0" r="0" t="0"/>
          <a:stretch/>
        </p:blipFill>
        <p:spPr>
          <a:xfrm>
            <a:off x="1034673" y="1805923"/>
            <a:ext cx="2412851" cy="2412851"/>
          </a:xfrm>
          <a:prstGeom prst="rect">
            <a:avLst/>
          </a:prstGeom>
          <a:noFill/>
          <a:ln>
            <a:noFill/>
          </a:ln>
        </p:spPr>
      </p:pic>
      <p:pic>
        <p:nvPicPr>
          <p:cNvPr id="591" name="Google Shape;591;g2eadf354824_0_122"/>
          <p:cNvPicPr preferRelativeResize="0"/>
          <p:nvPr/>
        </p:nvPicPr>
        <p:blipFill rotWithShape="1">
          <a:blip r:embed="rId7">
            <a:alphaModFix/>
          </a:blip>
          <a:srcRect b="0" l="0" r="0" t="0"/>
          <a:stretch/>
        </p:blipFill>
        <p:spPr>
          <a:xfrm>
            <a:off x="4293243" y="1588376"/>
            <a:ext cx="7772400" cy="44030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2eadf354824_0_130"/>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
        <p:nvSpPr>
          <p:cNvPr id="597" name="Google Shape;597;g2eadf354824_0_130"/>
          <p:cNvSpPr txBox="1"/>
          <p:nvPr/>
        </p:nvSpPr>
        <p:spPr>
          <a:xfrm>
            <a:off x="838199" y="12"/>
            <a:ext cx="11130000" cy="13257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960"/>
              <a:buFont typeface="Arial"/>
              <a:buNone/>
            </a:pPr>
            <a:r>
              <a:rPr b="0" i="0" lang="en-US" sz="4900" u="none" cap="none" strike="noStrike">
                <a:solidFill>
                  <a:schemeClr val="dk1"/>
                </a:solidFill>
                <a:latin typeface="Arial"/>
                <a:ea typeface="Arial"/>
                <a:cs typeface="Arial"/>
                <a:sym typeface="Arial"/>
              </a:rPr>
              <a:t>Check Out Other NSDF-Dashboards (I)</a:t>
            </a:r>
            <a:endParaRPr/>
          </a:p>
        </p:txBody>
      </p:sp>
      <p:sp>
        <p:nvSpPr>
          <p:cNvPr id="598" name="Google Shape;598;g2eadf354824_0_130"/>
          <p:cNvSpPr txBox="1"/>
          <p:nvPr/>
        </p:nvSpPr>
        <p:spPr>
          <a:xfrm>
            <a:off x="300942" y="4592568"/>
            <a:ext cx="3611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3600" u="sng" cap="none" strike="noStrike">
                <a:solidFill>
                  <a:schemeClr val="hlink"/>
                </a:solidFill>
                <a:latin typeface="Calibri"/>
                <a:ea typeface="Calibri"/>
                <a:cs typeface="Calibri"/>
                <a:sym typeface="Calibri"/>
                <a:hlinkClick r:id="rId3"/>
              </a:rPr>
              <a:t>Bellows </a:t>
            </a:r>
            <a:endParaRPr/>
          </a:p>
          <a:p>
            <a:pPr indent="0" lvl="0" marL="0" marR="0" rtl="0" algn="ctr">
              <a:lnSpc>
                <a:spcPct val="100000"/>
              </a:lnSpc>
              <a:spcBef>
                <a:spcPts val="0"/>
              </a:spcBef>
              <a:spcAft>
                <a:spcPts val="0"/>
              </a:spcAft>
              <a:buClr>
                <a:srgbClr val="000000"/>
              </a:buClr>
              <a:buSzPts val="2000"/>
              <a:buFont typeface="Arial"/>
              <a:buNone/>
            </a:pPr>
            <a:r>
              <a:rPr b="0" i="0" lang="en-US" sz="3600" u="sng" cap="none" strike="noStrike">
                <a:solidFill>
                  <a:schemeClr val="hlink"/>
                </a:solidFill>
                <a:latin typeface="Calibri"/>
                <a:ea typeface="Calibri"/>
                <a:cs typeface="Calibri"/>
                <a:sym typeface="Calibri"/>
                <a:hlinkClick r:id="rId4"/>
              </a:rPr>
              <a:t>Dataset Use Case</a:t>
            </a:r>
            <a:endParaRPr b="0" i="0" sz="3600" u="none" cap="none" strike="noStrike">
              <a:solidFill>
                <a:srgbClr val="000000"/>
              </a:solidFill>
              <a:latin typeface="Calibri"/>
              <a:ea typeface="Calibri"/>
              <a:cs typeface="Calibri"/>
              <a:sym typeface="Calibri"/>
            </a:endParaRPr>
          </a:p>
        </p:txBody>
      </p:sp>
      <p:pic>
        <p:nvPicPr>
          <p:cNvPr id="599" name="Google Shape;599;g2eadf354824_0_130"/>
          <p:cNvPicPr preferRelativeResize="0"/>
          <p:nvPr/>
        </p:nvPicPr>
        <p:blipFill rotWithShape="1">
          <a:blip r:embed="rId5">
            <a:alphaModFix/>
          </a:blip>
          <a:srcRect b="0" l="0" r="0" t="0"/>
          <a:stretch/>
        </p:blipFill>
        <p:spPr>
          <a:xfrm>
            <a:off x="1028171" y="1805923"/>
            <a:ext cx="2412853" cy="2412853"/>
          </a:xfrm>
          <a:prstGeom prst="rect">
            <a:avLst/>
          </a:prstGeom>
          <a:noFill/>
          <a:ln>
            <a:noFill/>
          </a:ln>
        </p:spPr>
      </p:pic>
      <p:pic>
        <p:nvPicPr>
          <p:cNvPr id="600" name="Google Shape;600;g2eadf354824_0_130"/>
          <p:cNvPicPr preferRelativeResize="0"/>
          <p:nvPr/>
        </p:nvPicPr>
        <p:blipFill rotWithShape="1">
          <a:blip r:embed="rId6">
            <a:alphaModFix/>
          </a:blip>
          <a:srcRect b="0" l="0" r="0" t="0"/>
          <a:stretch/>
        </p:blipFill>
        <p:spPr>
          <a:xfrm>
            <a:off x="4374695" y="1686375"/>
            <a:ext cx="7772402" cy="410648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eadf354824_0_138"/>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SzPts val="6000"/>
              <a:buNone/>
            </a:pPr>
            <a:r>
              <a:rPr lang="en-US">
                <a:solidFill>
                  <a:srgbClr val="002060"/>
                </a:solidFill>
              </a:rPr>
              <a:t>Part IV:</a:t>
            </a:r>
            <a:br>
              <a:rPr lang="en-US">
                <a:solidFill>
                  <a:srgbClr val="002060"/>
                </a:solidFill>
              </a:rPr>
            </a:br>
            <a:r>
              <a:rPr lang="en-US">
                <a:solidFill>
                  <a:srgbClr val="002060"/>
                </a:solidFill>
              </a:rPr>
              <a:t>Discussion </a:t>
            </a:r>
            <a:br>
              <a:rPr lang="en-US">
                <a:solidFill>
                  <a:srgbClr val="002060"/>
                </a:solidFill>
              </a:rPr>
            </a:br>
            <a:r>
              <a:rPr lang="en-US">
                <a:solidFill>
                  <a:srgbClr val="002060"/>
                </a:solidFill>
              </a:rPr>
              <a:t>with Tutorial Attendees</a:t>
            </a:r>
            <a:endParaRPr>
              <a:solidFill>
                <a:srgbClr val="002060"/>
              </a:solidFill>
            </a:endParaRPr>
          </a:p>
        </p:txBody>
      </p:sp>
      <p:sp>
        <p:nvSpPr>
          <p:cNvPr id="606" name="Google Shape;606;g2eadf354824_0_138"/>
          <p:cNvSpPr txBox="1"/>
          <p:nvPr>
            <p:ph idx="1" type="body"/>
          </p:nvPr>
        </p:nvSpPr>
        <p:spPr>
          <a:xfrm>
            <a:off x="831850" y="4589463"/>
            <a:ext cx="8497500" cy="1500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2400"/>
              <a:buNone/>
            </a:pPr>
            <a:r>
              <a:rPr lang="en-US">
                <a:solidFill>
                  <a:srgbClr val="565656"/>
                </a:solidFill>
              </a:rPr>
              <a:t>Democratizing Access and Use of Large-scale Data</a:t>
            </a:r>
            <a:br>
              <a:rPr lang="en-US">
                <a:solidFill>
                  <a:srgbClr val="565656"/>
                </a:solidFill>
              </a:rPr>
            </a:br>
            <a:endParaRPr>
              <a:solidFill>
                <a:srgbClr val="565656"/>
              </a:solidFill>
            </a:endParaRPr>
          </a:p>
        </p:txBody>
      </p:sp>
      <p:sp>
        <p:nvSpPr>
          <p:cNvPr id="607" name="Google Shape;607;g2eadf354824_0_13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eadf354824_0_144"/>
          <p:cNvSpPr txBox="1"/>
          <p:nvPr>
            <p:ph type="title"/>
          </p:nvPr>
        </p:nvSpPr>
        <p:spPr>
          <a:xfrm>
            <a:off x="457200" y="7600"/>
            <a:ext cx="112800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From Theory to Practice </a:t>
            </a:r>
            <a:endParaRPr/>
          </a:p>
        </p:txBody>
      </p:sp>
      <p:sp>
        <p:nvSpPr>
          <p:cNvPr id="613" name="Google Shape;613;g2eadf354824_0_144"/>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
        <p:nvSpPr>
          <p:cNvPr id="614" name="Google Shape;614;g2eadf354824_0_144"/>
          <p:cNvSpPr/>
          <p:nvPr/>
        </p:nvSpPr>
        <p:spPr>
          <a:xfrm>
            <a:off x="883675" y="1037950"/>
            <a:ext cx="10983000" cy="938700"/>
          </a:xfrm>
          <a:prstGeom prst="homePlate">
            <a:avLst>
              <a:gd fmla="val 50000" name="adj"/>
            </a:avLst>
          </a:prstGeom>
          <a:solidFill>
            <a:srgbClr val="D0E0E3"/>
          </a:solid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1200"/>
              </a:spcAft>
              <a:buClr>
                <a:schemeClr val="dk1"/>
              </a:buClr>
              <a:buSzPts val="1100"/>
              <a:buFont typeface="Arial"/>
              <a:buNone/>
            </a:pPr>
            <a:r>
              <a:rPr b="1" i="0" lang="en-US" sz="2100" u="none" cap="none" strike="noStrike">
                <a:solidFill>
                  <a:schemeClr val="dk1"/>
                </a:solidFill>
                <a:latin typeface="Arial"/>
                <a:ea typeface="Arial"/>
                <a:cs typeface="Arial"/>
                <a:sym typeface="Arial"/>
              </a:rPr>
              <a:t>Construct a modular workflow </a:t>
            </a:r>
            <a:r>
              <a:rPr b="0" i="0" lang="en-US" sz="2100" u="none" cap="none" strike="noStrike">
                <a:solidFill>
                  <a:schemeClr val="dk1"/>
                </a:solidFill>
                <a:latin typeface="Arial"/>
                <a:ea typeface="Arial"/>
                <a:cs typeface="Arial"/>
                <a:sym typeface="Arial"/>
              </a:rPr>
              <a:t>that combines your application components with NSDF services</a:t>
            </a:r>
            <a:endParaRPr b="0" i="0" sz="1000" u="none" cap="none" strike="noStrike">
              <a:solidFill>
                <a:schemeClr val="dk1"/>
              </a:solidFill>
              <a:latin typeface="Arial"/>
              <a:ea typeface="Arial"/>
              <a:cs typeface="Arial"/>
              <a:sym typeface="Arial"/>
            </a:endParaRPr>
          </a:p>
        </p:txBody>
      </p:sp>
      <p:sp>
        <p:nvSpPr>
          <p:cNvPr id="615" name="Google Shape;615;g2eadf354824_0_144"/>
          <p:cNvSpPr/>
          <p:nvPr/>
        </p:nvSpPr>
        <p:spPr>
          <a:xfrm>
            <a:off x="883600" y="2800075"/>
            <a:ext cx="10983000" cy="938700"/>
          </a:xfrm>
          <a:prstGeom prst="homePlate">
            <a:avLst>
              <a:gd fmla="val 50000" name="adj"/>
            </a:avLst>
          </a:prstGeom>
          <a:solidFill>
            <a:srgbClr val="A2C4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US" sz="2100" u="none" cap="none" strike="noStrike">
                <a:solidFill>
                  <a:schemeClr val="dk1"/>
                </a:solidFill>
                <a:latin typeface="Arial"/>
                <a:ea typeface="Arial"/>
                <a:cs typeface="Arial"/>
                <a:sym typeface="Arial"/>
              </a:rPr>
              <a:t>Upload, download, and stream data</a:t>
            </a:r>
            <a:r>
              <a:rPr b="0" i="0" lang="en-US" sz="2100" u="none" cap="none" strike="noStrike">
                <a:solidFill>
                  <a:schemeClr val="dk1"/>
                </a:solidFill>
                <a:latin typeface="Arial"/>
                <a:ea typeface="Arial"/>
                <a:cs typeface="Arial"/>
                <a:sym typeface="Arial"/>
              </a:rPr>
              <a:t> to and from</a:t>
            </a:r>
            <a:r>
              <a:rPr b="1" i="0" lang="en-US" sz="2100" u="none" cap="none" strike="noStrike">
                <a:solidFill>
                  <a:schemeClr val="dk1"/>
                </a:solidFill>
                <a:latin typeface="Arial"/>
                <a:ea typeface="Arial"/>
                <a:cs typeface="Arial"/>
                <a:sym typeface="Arial"/>
              </a:rPr>
              <a:t> public and private storage </a:t>
            </a:r>
            <a:r>
              <a:rPr b="0" i="0" lang="en-US" sz="2100" u="none" cap="none" strike="noStrike">
                <a:solidFill>
                  <a:schemeClr val="dk1"/>
                </a:solidFill>
                <a:latin typeface="Arial"/>
                <a:ea typeface="Arial"/>
                <a:cs typeface="Arial"/>
                <a:sym typeface="Arial"/>
              </a:rPr>
              <a:t>solutions</a:t>
            </a:r>
            <a:endParaRPr b="0" i="0" sz="2100" u="none" cap="none" strike="noStrike">
              <a:solidFill>
                <a:schemeClr val="dk1"/>
              </a:solidFill>
              <a:latin typeface="Arial"/>
              <a:ea typeface="Arial"/>
              <a:cs typeface="Arial"/>
              <a:sym typeface="Arial"/>
            </a:endParaRPr>
          </a:p>
        </p:txBody>
      </p:sp>
      <p:sp>
        <p:nvSpPr>
          <p:cNvPr id="616" name="Google Shape;616;g2eadf354824_0_144"/>
          <p:cNvSpPr/>
          <p:nvPr/>
        </p:nvSpPr>
        <p:spPr>
          <a:xfrm>
            <a:off x="883600" y="4562200"/>
            <a:ext cx="10983000" cy="938700"/>
          </a:xfrm>
          <a:prstGeom prst="homePlate">
            <a:avLst>
              <a:gd fmla="val 50000" name="adj"/>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Arial"/>
                <a:ea typeface="Arial"/>
                <a:cs typeface="Arial"/>
                <a:sym typeface="Arial"/>
              </a:rPr>
              <a:t>Deploy the NSDF dashboard for large-scale </a:t>
            </a:r>
            <a:r>
              <a:rPr b="1" i="0" lang="en-US" sz="2100" u="none" cap="none" strike="noStrike">
                <a:solidFill>
                  <a:schemeClr val="lt1"/>
                </a:solidFill>
                <a:latin typeface="Arial"/>
                <a:ea typeface="Arial"/>
                <a:cs typeface="Arial"/>
                <a:sym typeface="Arial"/>
              </a:rPr>
              <a:t>data access, visualization, </a:t>
            </a:r>
            <a:r>
              <a:rPr b="0" i="0" lang="en-US" sz="2100" u="none" cap="none" strike="noStrike">
                <a:solidFill>
                  <a:schemeClr val="lt1"/>
                </a:solidFill>
                <a:latin typeface="Arial"/>
                <a:ea typeface="Arial"/>
                <a:cs typeface="Arial"/>
                <a:sym typeface="Arial"/>
              </a:rPr>
              <a:t>and</a:t>
            </a:r>
            <a:r>
              <a:rPr b="1" i="0" lang="en-US" sz="2100" u="none" cap="none" strike="noStrike">
                <a:solidFill>
                  <a:schemeClr val="lt1"/>
                </a:solidFill>
                <a:latin typeface="Arial"/>
                <a:ea typeface="Arial"/>
                <a:cs typeface="Arial"/>
                <a:sym typeface="Arial"/>
              </a:rPr>
              <a:t> analysis</a:t>
            </a:r>
            <a:endParaRPr b="0" i="0" sz="2100" u="none" cap="none" strike="noStrike">
              <a:solidFill>
                <a:schemeClr val="dk1"/>
              </a:solidFill>
              <a:latin typeface="Arial"/>
              <a:ea typeface="Arial"/>
              <a:cs typeface="Arial"/>
              <a:sym typeface="Arial"/>
            </a:endParaRPr>
          </a:p>
        </p:txBody>
      </p:sp>
      <p:sp>
        <p:nvSpPr>
          <p:cNvPr id="617" name="Google Shape;617;g2eadf354824_0_144"/>
          <p:cNvSpPr/>
          <p:nvPr/>
        </p:nvSpPr>
        <p:spPr>
          <a:xfrm>
            <a:off x="1239050" y="1961200"/>
            <a:ext cx="10238700" cy="876000"/>
          </a:xfrm>
          <a:prstGeom prst="rect">
            <a:avLst/>
          </a:prstGeom>
          <a:solidFill>
            <a:srgbClr val="999999"/>
          </a:solidFill>
          <a:ln>
            <a:noFill/>
          </a:ln>
          <a:effectLst>
            <a:outerShdw blurRad="57150" rotWithShape="0" algn="bl" dir="18900000" dist="19050">
              <a:srgbClr val="000000">
                <a:alpha val="851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Calibri"/>
                <a:ea typeface="Calibri"/>
                <a:cs typeface="Calibri"/>
                <a:sym typeface="Calibri"/>
              </a:rPr>
              <a:t>Is your application modular? Can you leverage APIs?</a:t>
            </a:r>
            <a:endParaRPr b="0" i="0" sz="21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300"/>
              <a:buFont typeface="Arial"/>
              <a:buNone/>
            </a:pPr>
            <a:r>
              <a:rPr b="1" i="0" lang="en-US" sz="2100" u="none" cap="none" strike="noStrike">
                <a:solidFill>
                  <a:srgbClr val="FFFFFF"/>
                </a:solidFill>
                <a:latin typeface="Calibri"/>
                <a:ea typeface="Calibri"/>
                <a:cs typeface="Calibri"/>
                <a:sym typeface="Calibri"/>
              </a:rPr>
              <a:t>Can your application take advantage of the NSDF services? </a:t>
            </a:r>
            <a:endParaRPr b="1" i="0" sz="2100" u="none" cap="none" strike="noStrike">
              <a:solidFill>
                <a:srgbClr val="FFFFFF"/>
              </a:solidFill>
              <a:latin typeface="Calibri"/>
              <a:ea typeface="Calibri"/>
              <a:cs typeface="Calibri"/>
              <a:sym typeface="Calibri"/>
            </a:endParaRPr>
          </a:p>
        </p:txBody>
      </p:sp>
      <p:sp>
        <p:nvSpPr>
          <p:cNvPr id="618" name="Google Shape;618;g2eadf354824_0_144"/>
          <p:cNvSpPr/>
          <p:nvPr/>
        </p:nvSpPr>
        <p:spPr>
          <a:xfrm>
            <a:off x="1239050" y="5411200"/>
            <a:ext cx="10238700" cy="876000"/>
          </a:xfrm>
          <a:prstGeom prst="rect">
            <a:avLst/>
          </a:prstGeom>
          <a:solidFill>
            <a:srgbClr val="999999"/>
          </a:solidFill>
          <a:ln>
            <a:noFill/>
          </a:ln>
          <a:effectLst>
            <a:outerShdw blurRad="57150" rotWithShape="0" algn="bl" dir="18900000" dist="19050">
              <a:srgbClr val="000000">
                <a:alpha val="851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Arial"/>
                <a:ea typeface="Arial"/>
                <a:cs typeface="Arial"/>
                <a:sym typeface="Arial"/>
              </a:rPr>
              <a:t>What type of analysis do you perform on your data? </a:t>
            </a:r>
            <a:endParaRPr b="0" i="0" sz="2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100" u="none" cap="none" strike="noStrike">
                <a:solidFill>
                  <a:srgbClr val="FFFFFF"/>
                </a:solidFill>
                <a:latin typeface="Arial"/>
                <a:ea typeface="Arial"/>
                <a:cs typeface="Arial"/>
                <a:sym typeface="Arial"/>
              </a:rPr>
              <a:t>Can your research take advantage of an interactive dashboard? </a:t>
            </a:r>
            <a:endParaRPr b="1" i="0" sz="2100" u="none" cap="none" strike="noStrike">
              <a:solidFill>
                <a:srgbClr val="FFFFFF"/>
              </a:solidFill>
              <a:latin typeface="Arial"/>
              <a:ea typeface="Arial"/>
              <a:cs typeface="Arial"/>
              <a:sym typeface="Arial"/>
            </a:endParaRPr>
          </a:p>
        </p:txBody>
      </p:sp>
      <p:sp>
        <p:nvSpPr>
          <p:cNvPr id="619" name="Google Shape;619;g2eadf354824_0_144"/>
          <p:cNvSpPr/>
          <p:nvPr/>
        </p:nvSpPr>
        <p:spPr>
          <a:xfrm>
            <a:off x="1239100" y="3686200"/>
            <a:ext cx="10238700" cy="876000"/>
          </a:xfrm>
          <a:prstGeom prst="rect">
            <a:avLst/>
          </a:prstGeom>
          <a:solidFill>
            <a:srgbClr val="999999"/>
          </a:solidFill>
          <a:ln>
            <a:noFill/>
          </a:ln>
          <a:effectLst>
            <a:outerShdw blurRad="57150" rotWithShape="0" algn="bl" dir="18900000" dist="19050">
              <a:srgbClr val="000000">
                <a:alpha val="851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Arial"/>
                <a:ea typeface="Arial"/>
                <a:cs typeface="Arial"/>
                <a:sym typeface="Arial"/>
              </a:rPr>
              <a:t>How large is your data? How do you access, share, and store your data?</a:t>
            </a:r>
            <a:endParaRPr b="0" i="0" sz="2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300"/>
              <a:buFont typeface="Arial"/>
              <a:buNone/>
            </a:pPr>
            <a:r>
              <a:rPr b="1" i="0" lang="en-US" sz="2100" u="none" cap="none" strike="noStrike">
                <a:solidFill>
                  <a:schemeClr val="lt1"/>
                </a:solidFill>
                <a:latin typeface="Arial"/>
                <a:ea typeface="Arial"/>
                <a:cs typeface="Arial"/>
                <a:sym typeface="Arial"/>
              </a:rPr>
              <a:t>Can your data take advantage of private and public storage? </a:t>
            </a:r>
            <a:endParaRPr b="1" i="0" sz="2100" u="none" cap="none" strike="noStrike">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g2eadf354824_0_155"/>
          <p:cNvSpPr txBox="1"/>
          <p:nvPr>
            <p:ph idx="12" type="sldNum"/>
          </p:nvPr>
        </p:nvSpPr>
        <p:spPr>
          <a:xfrm>
            <a:off x="11415395" y="6254097"/>
            <a:ext cx="731700" cy="52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pic>
        <p:nvPicPr>
          <p:cNvPr id="625" name="Google Shape;625;g2eadf354824_0_155"/>
          <p:cNvPicPr preferRelativeResize="0"/>
          <p:nvPr/>
        </p:nvPicPr>
        <p:blipFill rotWithShape="1">
          <a:blip r:embed="rId3">
            <a:alphaModFix/>
          </a:blip>
          <a:srcRect b="0" l="0" r="0" t="0"/>
          <a:stretch/>
        </p:blipFill>
        <p:spPr>
          <a:xfrm>
            <a:off x="1460150" y="3746841"/>
            <a:ext cx="1959851" cy="1959825"/>
          </a:xfrm>
          <a:prstGeom prst="rect">
            <a:avLst/>
          </a:prstGeom>
          <a:noFill/>
          <a:ln>
            <a:noFill/>
          </a:ln>
        </p:spPr>
      </p:pic>
      <p:pic>
        <p:nvPicPr>
          <p:cNvPr id="626" name="Google Shape;626;g2eadf354824_0_155"/>
          <p:cNvPicPr preferRelativeResize="0"/>
          <p:nvPr/>
        </p:nvPicPr>
        <p:blipFill rotWithShape="1">
          <a:blip r:embed="rId4">
            <a:alphaModFix/>
          </a:blip>
          <a:srcRect b="0" l="0" r="0" t="0"/>
          <a:stretch/>
        </p:blipFill>
        <p:spPr>
          <a:xfrm>
            <a:off x="5446250" y="1230813"/>
            <a:ext cx="1959851" cy="1959851"/>
          </a:xfrm>
          <a:prstGeom prst="rect">
            <a:avLst/>
          </a:prstGeom>
          <a:noFill/>
          <a:ln>
            <a:noFill/>
          </a:ln>
        </p:spPr>
      </p:pic>
      <p:pic>
        <p:nvPicPr>
          <p:cNvPr id="627" name="Google Shape;627;g2eadf354824_0_155"/>
          <p:cNvPicPr preferRelativeResize="0"/>
          <p:nvPr/>
        </p:nvPicPr>
        <p:blipFill rotWithShape="1">
          <a:blip r:embed="rId5">
            <a:alphaModFix/>
          </a:blip>
          <a:srcRect b="0" l="0" r="0" t="0"/>
          <a:stretch/>
        </p:blipFill>
        <p:spPr>
          <a:xfrm>
            <a:off x="1460150" y="1230826"/>
            <a:ext cx="1959850" cy="1974314"/>
          </a:xfrm>
          <a:prstGeom prst="rect">
            <a:avLst/>
          </a:prstGeom>
          <a:noFill/>
          <a:ln>
            <a:noFill/>
          </a:ln>
        </p:spPr>
      </p:pic>
      <p:sp>
        <p:nvSpPr>
          <p:cNvPr id="628" name="Google Shape;628;g2eadf354824_0_155"/>
          <p:cNvSpPr txBox="1"/>
          <p:nvPr>
            <p:ph idx="4294967295" type="title"/>
          </p:nvPr>
        </p:nvSpPr>
        <p:spPr>
          <a:xfrm>
            <a:off x="838200" y="1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6000"/>
              <a:t>Tutorial Links</a:t>
            </a:r>
            <a:endParaRPr sz="6000"/>
          </a:p>
        </p:txBody>
      </p:sp>
      <p:sp>
        <p:nvSpPr>
          <p:cNvPr id="629" name="Google Shape;629;g2eadf354824_0_155"/>
          <p:cNvSpPr txBox="1"/>
          <p:nvPr/>
        </p:nvSpPr>
        <p:spPr>
          <a:xfrm>
            <a:off x="1106875" y="3114475"/>
            <a:ext cx="2666400" cy="3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sng" cap="none" strike="noStrike">
                <a:solidFill>
                  <a:schemeClr val="hlink"/>
                </a:solidFill>
                <a:latin typeface="Calibri"/>
                <a:ea typeface="Calibri"/>
                <a:cs typeface="Calibri"/>
                <a:sym typeface="Calibri"/>
                <a:hlinkClick r:id="rId6"/>
              </a:rPr>
              <a:t>NSDF-Tutorial</a:t>
            </a:r>
            <a:endParaRPr b="0" i="0" sz="2800" u="none" cap="none" strike="noStrike">
              <a:solidFill>
                <a:schemeClr val="dk1"/>
              </a:solidFill>
              <a:latin typeface="Calibri"/>
              <a:ea typeface="Calibri"/>
              <a:cs typeface="Calibri"/>
              <a:sym typeface="Calibri"/>
            </a:endParaRPr>
          </a:p>
        </p:txBody>
      </p:sp>
      <p:sp>
        <p:nvSpPr>
          <p:cNvPr id="630" name="Google Shape;630;g2eadf354824_0_155"/>
          <p:cNvSpPr txBox="1"/>
          <p:nvPr/>
        </p:nvSpPr>
        <p:spPr>
          <a:xfrm>
            <a:off x="1127350" y="5646075"/>
            <a:ext cx="2666400" cy="3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sng" cap="none" strike="noStrike">
                <a:solidFill>
                  <a:schemeClr val="hlink"/>
                </a:solidFill>
                <a:latin typeface="Calibri"/>
                <a:ea typeface="Calibri"/>
                <a:cs typeface="Calibri"/>
                <a:sym typeface="Calibri"/>
                <a:hlinkClick r:id="rId7"/>
              </a:rPr>
              <a:t>SOMOSPIE</a:t>
            </a:r>
            <a:endParaRPr b="0" i="0" sz="2800" u="none" cap="none" strike="noStrike">
              <a:solidFill>
                <a:schemeClr val="dk1"/>
              </a:solidFill>
              <a:latin typeface="Calibri"/>
              <a:ea typeface="Calibri"/>
              <a:cs typeface="Calibri"/>
              <a:sym typeface="Calibri"/>
            </a:endParaRPr>
          </a:p>
        </p:txBody>
      </p:sp>
      <p:sp>
        <p:nvSpPr>
          <p:cNvPr id="631" name="Google Shape;631;g2eadf354824_0_155"/>
          <p:cNvSpPr txBox="1"/>
          <p:nvPr/>
        </p:nvSpPr>
        <p:spPr>
          <a:xfrm>
            <a:off x="5062775" y="3114475"/>
            <a:ext cx="2666400" cy="3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sng" cap="none" strike="noStrike">
                <a:solidFill>
                  <a:schemeClr val="hlink"/>
                </a:solidFill>
                <a:latin typeface="Calibri"/>
                <a:ea typeface="Calibri"/>
                <a:cs typeface="Calibri"/>
                <a:sym typeface="Calibri"/>
                <a:hlinkClick r:id="rId8"/>
              </a:rPr>
              <a:t>GEOtiled</a:t>
            </a:r>
            <a:endParaRPr b="0" i="0" sz="2800" u="none" cap="none" strike="noStrike">
              <a:solidFill>
                <a:schemeClr val="dk1"/>
              </a:solidFill>
              <a:latin typeface="Calibri"/>
              <a:ea typeface="Calibri"/>
              <a:cs typeface="Calibri"/>
              <a:sym typeface="Calibri"/>
            </a:endParaRPr>
          </a:p>
        </p:txBody>
      </p:sp>
      <p:sp>
        <p:nvSpPr>
          <p:cNvPr id="632" name="Google Shape;632;g2eadf354824_0_155"/>
          <p:cNvSpPr txBox="1"/>
          <p:nvPr/>
        </p:nvSpPr>
        <p:spPr>
          <a:xfrm>
            <a:off x="5013550" y="5646075"/>
            <a:ext cx="2666400" cy="3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sng" cap="none" strike="noStrike">
                <a:solidFill>
                  <a:schemeClr val="hlink"/>
                </a:solidFill>
                <a:latin typeface="Calibri"/>
                <a:ea typeface="Calibri"/>
                <a:cs typeface="Calibri"/>
                <a:sym typeface="Calibri"/>
                <a:hlinkClick r:id="rId9"/>
              </a:rPr>
              <a:t>OpenVisus</a:t>
            </a:r>
            <a:endParaRPr b="0" i="0" sz="2800" u="none" cap="none" strike="noStrike">
              <a:solidFill>
                <a:schemeClr val="dk1"/>
              </a:solidFill>
              <a:latin typeface="Calibri"/>
              <a:ea typeface="Calibri"/>
              <a:cs typeface="Calibri"/>
              <a:sym typeface="Calibri"/>
            </a:endParaRPr>
          </a:p>
        </p:txBody>
      </p:sp>
      <p:pic>
        <p:nvPicPr>
          <p:cNvPr id="633" name="Google Shape;633;g2eadf354824_0_155"/>
          <p:cNvPicPr preferRelativeResize="0"/>
          <p:nvPr/>
        </p:nvPicPr>
        <p:blipFill rotWithShape="1">
          <a:blip r:embed="rId10">
            <a:alphaModFix/>
          </a:blip>
          <a:srcRect b="0" l="0" r="0" t="0"/>
          <a:stretch/>
        </p:blipFill>
        <p:spPr>
          <a:xfrm>
            <a:off x="5456913" y="3748350"/>
            <a:ext cx="1938529" cy="1956815"/>
          </a:xfrm>
          <a:prstGeom prst="rect">
            <a:avLst/>
          </a:prstGeom>
          <a:noFill/>
          <a:ln>
            <a:noFill/>
          </a:ln>
        </p:spPr>
      </p:pic>
      <p:pic>
        <p:nvPicPr>
          <p:cNvPr id="634" name="Google Shape;634;g2eadf354824_0_155"/>
          <p:cNvPicPr preferRelativeResize="0"/>
          <p:nvPr/>
        </p:nvPicPr>
        <p:blipFill>
          <a:blip r:embed="rId11">
            <a:alphaModFix/>
          </a:blip>
          <a:stretch>
            <a:fillRect/>
          </a:stretch>
        </p:blipFill>
        <p:spPr>
          <a:xfrm>
            <a:off x="9216337" y="3827962"/>
            <a:ext cx="1797601" cy="1797601"/>
          </a:xfrm>
          <a:prstGeom prst="rect">
            <a:avLst/>
          </a:prstGeom>
          <a:noFill/>
          <a:ln>
            <a:noFill/>
          </a:ln>
        </p:spPr>
      </p:pic>
      <p:sp>
        <p:nvSpPr>
          <p:cNvPr id="635" name="Google Shape;635;g2eadf354824_0_155"/>
          <p:cNvSpPr txBox="1"/>
          <p:nvPr/>
        </p:nvSpPr>
        <p:spPr>
          <a:xfrm>
            <a:off x="9216338" y="3114475"/>
            <a:ext cx="179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800" u="sng">
                <a:solidFill>
                  <a:schemeClr val="hlink"/>
                </a:solidFill>
                <a:hlinkClick r:id="rId12"/>
              </a:rPr>
              <a:t>VisStore</a:t>
            </a:r>
            <a:endParaRPr sz="2800">
              <a:solidFill>
                <a:schemeClr val="dk1"/>
              </a:solidFill>
            </a:endParaRPr>
          </a:p>
        </p:txBody>
      </p:sp>
      <p:sp>
        <p:nvSpPr>
          <p:cNvPr id="636" name="Google Shape;636;g2eadf354824_0_155"/>
          <p:cNvSpPr txBox="1"/>
          <p:nvPr/>
        </p:nvSpPr>
        <p:spPr>
          <a:xfrm>
            <a:off x="8781938" y="5646075"/>
            <a:ext cx="2666400" cy="38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US" sz="2800" u="sng">
                <a:solidFill>
                  <a:schemeClr val="hlink"/>
                </a:solidFill>
                <a:latin typeface="Calibri"/>
                <a:ea typeface="Calibri"/>
                <a:cs typeface="Calibri"/>
                <a:sym typeface="Calibri"/>
                <a:hlinkClick r:id="rId13"/>
              </a:rPr>
              <a:t>ViSOAR</a:t>
            </a:r>
            <a:endParaRPr b="0" i="0" sz="2800" u="none" cap="none" strike="noStrike">
              <a:solidFill>
                <a:schemeClr val="dk1"/>
              </a:solidFill>
              <a:latin typeface="Calibri"/>
              <a:ea typeface="Calibri"/>
              <a:cs typeface="Calibri"/>
              <a:sym typeface="Calibri"/>
            </a:endParaRPr>
          </a:p>
        </p:txBody>
      </p:sp>
      <p:pic>
        <p:nvPicPr>
          <p:cNvPr id="637" name="Google Shape;637;g2eadf354824_0_155"/>
          <p:cNvPicPr preferRelativeResize="0"/>
          <p:nvPr/>
        </p:nvPicPr>
        <p:blipFill>
          <a:blip r:embed="rId14">
            <a:alphaModFix/>
          </a:blip>
          <a:stretch>
            <a:fillRect/>
          </a:stretch>
        </p:blipFill>
        <p:spPr>
          <a:xfrm>
            <a:off x="9180463" y="1284500"/>
            <a:ext cx="1869349" cy="186934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2eadf354824_0_168"/>
          <p:cNvSpPr txBox="1"/>
          <p:nvPr>
            <p:ph type="title"/>
          </p:nvPr>
        </p:nvSpPr>
        <p:spPr>
          <a:xfrm>
            <a:off x="838200" y="1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sz="6000">
                <a:extLst>
                  <a:ext uri="http://customooxmlschemas.google.com/">
                    <go:slidesCustomData xmlns:go="http://customooxmlschemas.google.com/" textRoundtripDataId="5"/>
                  </a:ext>
                </a:extLst>
              </a:rPr>
              <a:t>Survey</a:t>
            </a:r>
            <a:endParaRPr sz="6000"/>
          </a:p>
        </p:txBody>
      </p:sp>
      <p:sp>
        <p:nvSpPr>
          <p:cNvPr id="643" name="Google Shape;643;g2eadf354824_0_168"/>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
        <p:nvSpPr>
          <p:cNvPr id="644" name="Google Shape;644;g2eadf354824_0_168"/>
          <p:cNvSpPr txBox="1"/>
          <p:nvPr/>
        </p:nvSpPr>
        <p:spPr>
          <a:xfrm>
            <a:off x="945000" y="1256775"/>
            <a:ext cx="9379200" cy="52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chemeClr val="dk1"/>
                </a:solidFill>
                <a:latin typeface="Arial"/>
                <a:ea typeface="Arial"/>
                <a:cs typeface="Arial"/>
                <a:sym typeface="Arial"/>
              </a:rPr>
              <a:t>Share your thoughts with us! (3 mins)</a:t>
            </a:r>
            <a:endParaRPr b="0" i="0" sz="3000" u="none" cap="none" strike="noStrike">
              <a:solidFill>
                <a:schemeClr val="dk1"/>
              </a:solidFill>
              <a:latin typeface="Arial"/>
              <a:ea typeface="Arial"/>
              <a:cs typeface="Arial"/>
              <a:sym typeface="Arial"/>
            </a:endParaRPr>
          </a:p>
        </p:txBody>
      </p:sp>
      <p:sp>
        <p:nvSpPr>
          <p:cNvPr id="645" name="Google Shape;645;g2eadf354824_0_168"/>
          <p:cNvSpPr txBox="1"/>
          <p:nvPr/>
        </p:nvSpPr>
        <p:spPr>
          <a:xfrm>
            <a:off x="4294050" y="5076225"/>
            <a:ext cx="3603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US" sz="2000" u="sng">
                <a:solidFill>
                  <a:schemeClr val="hlink"/>
                </a:solidFill>
                <a:hlinkClick r:id="rId3"/>
              </a:rPr>
              <a:t>https://shorturl.at/jYBxS</a:t>
            </a:r>
            <a:endParaRPr b="1" sz="2000"/>
          </a:p>
          <a:p>
            <a:pPr indent="0" lvl="0" marL="0" marR="0" rtl="0" algn="ctr">
              <a:lnSpc>
                <a:spcPct val="100000"/>
              </a:lnSpc>
              <a:spcBef>
                <a:spcPts val="0"/>
              </a:spcBef>
              <a:spcAft>
                <a:spcPts val="0"/>
              </a:spcAft>
              <a:buClr>
                <a:srgbClr val="000000"/>
              </a:buClr>
              <a:buSzPts val="2000"/>
              <a:buFont typeface="Arial"/>
              <a:buNone/>
            </a:pPr>
            <a:r>
              <a:t/>
            </a:r>
            <a:endParaRPr b="1" sz="2000"/>
          </a:p>
        </p:txBody>
      </p:sp>
      <p:pic>
        <p:nvPicPr>
          <p:cNvPr id="646" name="Google Shape;646;g2eadf354824_0_168"/>
          <p:cNvPicPr preferRelativeResize="0"/>
          <p:nvPr/>
        </p:nvPicPr>
        <p:blipFill>
          <a:blip r:embed="rId4">
            <a:alphaModFix/>
          </a:blip>
          <a:stretch>
            <a:fillRect/>
          </a:stretch>
        </p:blipFill>
        <p:spPr>
          <a:xfrm>
            <a:off x="4838700" y="2153550"/>
            <a:ext cx="2514600" cy="2457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eadf354824_0_24"/>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Session III</a:t>
            </a:r>
            <a:endParaRPr/>
          </a:p>
        </p:txBody>
      </p:sp>
      <p:sp>
        <p:nvSpPr>
          <p:cNvPr id="226" name="Google Shape;226;g2eadf354824_0_24"/>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27" name="Google Shape;227;g2eadf354824_0_24"/>
          <p:cNvSpPr txBox="1"/>
          <p:nvPr/>
        </p:nvSpPr>
        <p:spPr>
          <a:xfrm>
            <a:off x="291725" y="1073275"/>
            <a:ext cx="5928300" cy="42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Step 1: Create Codespaces</a:t>
            </a:r>
            <a:endParaRPr b="1" i="0" sz="2800" u="none" cap="none" strike="noStrike">
              <a:solidFill>
                <a:schemeClr val="dk1"/>
              </a:solidFill>
              <a:latin typeface="Arial"/>
              <a:ea typeface="Arial"/>
              <a:cs typeface="Arial"/>
              <a:sym typeface="Arial"/>
            </a:endParaRPr>
          </a:p>
        </p:txBody>
      </p:sp>
      <p:sp>
        <p:nvSpPr>
          <p:cNvPr id="228" name="Google Shape;228;g2eadf354824_0_24"/>
          <p:cNvSpPr txBox="1"/>
          <p:nvPr>
            <p:ph idx="1" type="body"/>
          </p:nvPr>
        </p:nvSpPr>
        <p:spPr>
          <a:xfrm>
            <a:off x="307025" y="1678400"/>
            <a:ext cx="5804700" cy="44667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SzPts val="1800"/>
              <a:buNone/>
            </a:pPr>
            <a:r>
              <a:rPr lang="en-US" sz="2500">
                <a:solidFill>
                  <a:srgbClr val="1F2328"/>
                </a:solidFill>
              </a:rPr>
              <a:t>Use your GitHub account to run this tutorial with GitHub codespaces</a:t>
            </a:r>
            <a:endParaRPr sz="2500">
              <a:solidFill>
                <a:srgbClr val="1F2328"/>
              </a:solidFill>
            </a:endParaRPr>
          </a:p>
          <a:p>
            <a:pPr indent="-387350" lvl="0" marL="457200" rtl="0" algn="l">
              <a:lnSpc>
                <a:spcPct val="115000"/>
              </a:lnSpc>
              <a:spcBef>
                <a:spcPts val="1200"/>
              </a:spcBef>
              <a:spcAft>
                <a:spcPts val="0"/>
              </a:spcAft>
              <a:buClr>
                <a:srgbClr val="1F2328"/>
              </a:buClr>
              <a:buSzPts val="2500"/>
              <a:buChar char="➔"/>
            </a:pPr>
            <a:r>
              <a:rPr lang="en-US" sz="2500">
                <a:solidFill>
                  <a:srgbClr val="1F2328"/>
                </a:solidFill>
              </a:rPr>
              <a:t>Access this link:</a:t>
            </a:r>
            <a:br>
              <a:rPr lang="en-US" sz="2500">
                <a:solidFill>
                  <a:srgbClr val="1F2328"/>
                </a:solidFill>
              </a:rPr>
            </a:br>
            <a:r>
              <a:rPr lang="en-US" sz="2500" u="sng">
                <a:solidFill>
                  <a:schemeClr val="hlink"/>
                </a:solidFill>
                <a:hlinkClick r:id="rId3"/>
              </a:rPr>
              <a:t>NSDF Tutorial 2024</a:t>
            </a:r>
            <a:endParaRPr sz="2500">
              <a:solidFill>
                <a:srgbClr val="1F2328"/>
              </a:solidFill>
            </a:endParaRPr>
          </a:p>
          <a:p>
            <a:pPr indent="-387350" lvl="0" marL="457200" rtl="0" algn="l">
              <a:lnSpc>
                <a:spcPct val="115000"/>
              </a:lnSpc>
              <a:spcBef>
                <a:spcPts val="0"/>
              </a:spcBef>
              <a:spcAft>
                <a:spcPts val="0"/>
              </a:spcAft>
              <a:buClr>
                <a:srgbClr val="1F2328"/>
              </a:buClr>
              <a:buSzPts val="2500"/>
              <a:buChar char="➔"/>
            </a:pPr>
            <a:r>
              <a:rPr lang="en-US" sz="2500">
                <a:solidFill>
                  <a:srgbClr val="1F2328"/>
                </a:solidFill>
              </a:rPr>
              <a:t>Click on green button</a:t>
            </a:r>
            <a:br>
              <a:rPr lang="en-US" sz="2500">
                <a:solidFill>
                  <a:srgbClr val="1F2328"/>
                </a:solidFill>
              </a:rPr>
            </a:br>
            <a:r>
              <a:rPr lang="en-US" sz="2500">
                <a:solidFill>
                  <a:srgbClr val="1F2328"/>
                </a:solidFill>
              </a:rPr>
              <a:t> “Create codespace”</a:t>
            </a:r>
            <a:endParaRPr sz="2500">
              <a:solidFill>
                <a:srgbClr val="1F2328"/>
              </a:solidFill>
            </a:endParaRPr>
          </a:p>
          <a:p>
            <a:pPr indent="0" lvl="0" marL="0" rtl="0" algn="l">
              <a:lnSpc>
                <a:spcPct val="115000"/>
              </a:lnSpc>
              <a:spcBef>
                <a:spcPts val="1200"/>
              </a:spcBef>
              <a:spcAft>
                <a:spcPts val="0"/>
              </a:spcAft>
              <a:buSzPts val="1800"/>
              <a:buNone/>
            </a:pPr>
            <a:r>
              <a:t/>
            </a:r>
            <a:endParaRPr sz="2500">
              <a:solidFill>
                <a:srgbClr val="1F2328"/>
              </a:solidFill>
            </a:endParaRPr>
          </a:p>
          <a:p>
            <a:pPr indent="0" lvl="0" marL="0" rtl="0" algn="l">
              <a:lnSpc>
                <a:spcPct val="90000"/>
              </a:lnSpc>
              <a:spcBef>
                <a:spcPts val="1000"/>
              </a:spcBef>
              <a:spcAft>
                <a:spcPts val="0"/>
              </a:spcAft>
              <a:buSzPts val="1946"/>
              <a:buNone/>
            </a:pPr>
            <a:r>
              <a:t/>
            </a:r>
            <a:endParaRPr/>
          </a:p>
        </p:txBody>
      </p:sp>
      <p:pic>
        <p:nvPicPr>
          <p:cNvPr id="229" name="Google Shape;229;g2eadf354824_0_24"/>
          <p:cNvPicPr preferRelativeResize="0"/>
          <p:nvPr/>
        </p:nvPicPr>
        <p:blipFill rotWithShape="1">
          <a:blip r:embed="rId4">
            <a:alphaModFix/>
          </a:blip>
          <a:srcRect b="14895" l="5858" r="3306" t="19488"/>
          <a:stretch/>
        </p:blipFill>
        <p:spPr>
          <a:xfrm>
            <a:off x="4017250" y="4309525"/>
            <a:ext cx="1883625" cy="344450"/>
          </a:xfrm>
          <a:prstGeom prst="rect">
            <a:avLst/>
          </a:prstGeom>
          <a:noFill/>
          <a:ln>
            <a:noFill/>
          </a:ln>
        </p:spPr>
      </p:pic>
      <p:grpSp>
        <p:nvGrpSpPr>
          <p:cNvPr id="230" name="Google Shape;230;g2eadf354824_0_24"/>
          <p:cNvGrpSpPr/>
          <p:nvPr/>
        </p:nvGrpSpPr>
        <p:grpSpPr>
          <a:xfrm>
            <a:off x="9456236" y="112709"/>
            <a:ext cx="2300470" cy="960570"/>
            <a:chOff x="8572500" y="-1128975"/>
            <a:chExt cx="2516100" cy="985200"/>
          </a:xfrm>
        </p:grpSpPr>
        <p:sp>
          <p:nvSpPr>
            <p:cNvPr id="231" name="Google Shape;231;g2eadf354824_0_24">
              <a:hlinkClick r:id="rId5"/>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g2eadf354824_0_24">
              <a:hlinkClick r:id="rId6"/>
            </p:cNvPr>
            <p:cNvPicPr preferRelativeResize="0"/>
            <p:nvPr/>
          </p:nvPicPr>
          <p:blipFill rotWithShape="1">
            <a:blip r:embed="rId7">
              <a:alphaModFix/>
            </a:blip>
            <a:srcRect b="0" l="0" r="0" t="0"/>
            <a:stretch/>
          </p:blipFill>
          <p:spPr>
            <a:xfrm>
              <a:off x="8653725" y="-995425"/>
              <a:ext cx="731700" cy="731700"/>
            </a:xfrm>
            <a:prstGeom prst="rect">
              <a:avLst/>
            </a:prstGeom>
            <a:noFill/>
            <a:ln>
              <a:noFill/>
            </a:ln>
          </p:spPr>
        </p:pic>
        <p:sp>
          <p:nvSpPr>
            <p:cNvPr id="233" name="Google Shape;233;g2eadf354824_0_24">
              <a:hlinkClick r:id="rId8"/>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9"/>
                  <a:extLst>
                    <a:ext uri="http://customooxmlschemas.google.com/">
                      <go:slidesCustomData xmlns:go="http://customooxmlschemas.google.com/" textRoundtripDataId="1"/>
                    </a:ext>
                  </a:extLst>
                </a:rPr>
                <a:t>Tutorial</a:t>
              </a:r>
              <a:endParaRPr b="1" i="0" sz="2800" u="none" cap="none" strike="noStrike">
                <a:solidFill>
                  <a:schemeClr val="dk1"/>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g28328f9f253_1_98"/>
          <p:cNvPicPr preferRelativeResize="0"/>
          <p:nvPr/>
        </p:nvPicPr>
        <p:blipFill rotWithShape="1">
          <a:blip r:embed="rId3">
            <a:alphaModFix/>
          </a:blip>
          <a:srcRect b="0" l="27901" r="0" t="17972"/>
          <a:stretch/>
        </p:blipFill>
        <p:spPr>
          <a:xfrm>
            <a:off x="686400" y="1139100"/>
            <a:ext cx="5216952" cy="4179277"/>
          </a:xfrm>
          <a:prstGeom prst="rect">
            <a:avLst/>
          </a:prstGeom>
          <a:noFill/>
          <a:ln>
            <a:noFill/>
          </a:ln>
        </p:spPr>
      </p:pic>
      <p:sp>
        <p:nvSpPr>
          <p:cNvPr id="239" name="Google Shape;239;g28328f9f253_1_98"/>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500"/>
              <a:buFont typeface="Arial"/>
              <a:buNone/>
            </a:pPr>
            <a:fld id="{00000000-1234-1234-1234-123412341234}" type="slidenum">
              <a:rPr lang="en-US"/>
              <a:t>‹#›</a:t>
            </a:fld>
            <a:endParaRPr/>
          </a:p>
        </p:txBody>
      </p:sp>
      <p:pic>
        <p:nvPicPr>
          <p:cNvPr id="240" name="Google Shape;240;g28328f9f253_1_98"/>
          <p:cNvPicPr preferRelativeResize="0"/>
          <p:nvPr/>
        </p:nvPicPr>
        <p:blipFill rotWithShape="1">
          <a:blip r:embed="rId4">
            <a:alphaModFix/>
          </a:blip>
          <a:srcRect b="0" l="0" r="0" t="0"/>
          <a:stretch/>
        </p:blipFill>
        <p:spPr>
          <a:xfrm>
            <a:off x="6236250" y="1139100"/>
            <a:ext cx="5649999" cy="4125500"/>
          </a:xfrm>
          <a:prstGeom prst="rect">
            <a:avLst/>
          </a:prstGeom>
          <a:noFill/>
          <a:ln>
            <a:noFill/>
          </a:ln>
        </p:spPr>
      </p:pic>
      <p:sp>
        <p:nvSpPr>
          <p:cNvPr id="241" name="Google Shape;241;g28328f9f253_1_98"/>
          <p:cNvSpPr/>
          <p:nvPr/>
        </p:nvSpPr>
        <p:spPr>
          <a:xfrm>
            <a:off x="4616325" y="4714525"/>
            <a:ext cx="1249800" cy="4719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8328f9f253_1_98"/>
          <p:cNvSpPr txBox="1"/>
          <p:nvPr/>
        </p:nvSpPr>
        <p:spPr>
          <a:xfrm>
            <a:off x="1499450" y="4677225"/>
            <a:ext cx="7345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E599"/>
                </a:solidFill>
                <a:latin typeface="Arial"/>
                <a:ea typeface="Arial"/>
                <a:cs typeface="Arial"/>
                <a:sym typeface="Arial"/>
              </a:rPr>
              <a:t>Click this button -&gt;</a:t>
            </a:r>
            <a:endParaRPr b="0" i="0" sz="2800" u="none" cap="none" strike="noStrike">
              <a:solidFill>
                <a:srgbClr val="FFE599"/>
              </a:solidFill>
              <a:latin typeface="Arial"/>
              <a:ea typeface="Arial"/>
              <a:cs typeface="Arial"/>
              <a:sym typeface="Arial"/>
            </a:endParaRPr>
          </a:p>
        </p:txBody>
      </p:sp>
      <p:sp>
        <p:nvSpPr>
          <p:cNvPr id="243" name="Google Shape;243;g28328f9f253_1_98"/>
          <p:cNvSpPr txBox="1"/>
          <p:nvPr/>
        </p:nvSpPr>
        <p:spPr>
          <a:xfrm>
            <a:off x="6268100" y="1669700"/>
            <a:ext cx="55863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FFE599"/>
                </a:solidFill>
                <a:latin typeface="Arial"/>
                <a:ea typeface="Arial"/>
                <a:cs typeface="Arial"/>
                <a:sym typeface="Arial"/>
              </a:rPr>
              <a:t>Then, you should see the GitHub codespaces starting</a:t>
            </a:r>
            <a:endParaRPr b="0" i="0" sz="2800" u="none" cap="none" strike="noStrike">
              <a:solidFill>
                <a:srgbClr val="FFE599"/>
              </a:solidFill>
              <a:latin typeface="Arial"/>
              <a:ea typeface="Arial"/>
              <a:cs typeface="Arial"/>
              <a:sym typeface="Arial"/>
            </a:endParaRPr>
          </a:p>
        </p:txBody>
      </p:sp>
      <p:sp>
        <p:nvSpPr>
          <p:cNvPr id="244" name="Google Shape;244;g28328f9f253_1_98"/>
          <p:cNvSpPr txBox="1"/>
          <p:nvPr/>
        </p:nvSpPr>
        <p:spPr>
          <a:xfrm>
            <a:off x="304800" y="5181600"/>
            <a:ext cx="5649900" cy="1011900"/>
          </a:xfrm>
          <a:prstGeom prst="rect">
            <a:avLst/>
          </a:prstGeom>
          <a:noFill/>
          <a:ln>
            <a:noFill/>
          </a:ln>
        </p:spPr>
        <p:txBody>
          <a:bodyPr anchorCtr="0" anchor="t" bIns="91425" lIns="91425" spcFirstLastPara="1" rIns="91425" wrap="square" tIns="91425">
            <a:spAutoFit/>
          </a:bodyPr>
          <a:lstStyle/>
          <a:p>
            <a:pPr indent="-387350" lvl="0" marL="457200" marR="0" rtl="0" algn="l">
              <a:lnSpc>
                <a:spcPct val="115000"/>
              </a:lnSpc>
              <a:spcBef>
                <a:spcPts val="1200"/>
              </a:spcBef>
              <a:spcAft>
                <a:spcPts val="0"/>
              </a:spcAft>
              <a:buClr>
                <a:srgbClr val="1F2328"/>
              </a:buClr>
              <a:buSzPts val="2500"/>
              <a:buFont typeface="Arial"/>
              <a:buChar char="➔"/>
            </a:pPr>
            <a:r>
              <a:rPr b="0" i="0" lang="en-US" sz="2500" u="none" cap="none" strike="noStrike">
                <a:solidFill>
                  <a:srgbClr val="1F2328"/>
                </a:solidFill>
                <a:latin typeface="Arial"/>
                <a:ea typeface="Arial"/>
                <a:cs typeface="Arial"/>
                <a:sym typeface="Arial"/>
              </a:rPr>
              <a:t>Let’s start:</a:t>
            </a:r>
            <a:br>
              <a:rPr b="0" i="0" lang="en-US" sz="2500" u="none" cap="none" strike="noStrike">
                <a:solidFill>
                  <a:srgbClr val="1F2328"/>
                </a:solidFill>
                <a:latin typeface="Arial"/>
                <a:ea typeface="Arial"/>
                <a:cs typeface="Arial"/>
                <a:sym typeface="Arial"/>
              </a:rPr>
            </a:br>
            <a:r>
              <a:rPr b="0" i="0" lang="en-US" sz="2500" u="sng" cap="none" strike="noStrike">
                <a:solidFill>
                  <a:schemeClr val="hlink"/>
                </a:solidFill>
                <a:latin typeface="Arial"/>
                <a:ea typeface="Arial"/>
                <a:cs typeface="Arial"/>
                <a:sym typeface="Arial"/>
                <a:hlinkClick r:id="rId5"/>
              </a:rPr>
              <a:t>NSDF Tutorial 2024</a:t>
            </a:r>
            <a:endParaRPr b="0" i="0" sz="2500" u="none" cap="none" strike="noStrike">
              <a:solidFill>
                <a:srgbClr val="1F2328"/>
              </a:solidFill>
              <a:latin typeface="Arial"/>
              <a:ea typeface="Arial"/>
              <a:cs typeface="Arial"/>
              <a:sym typeface="Arial"/>
            </a:endParaRPr>
          </a:p>
        </p:txBody>
      </p:sp>
      <p:grpSp>
        <p:nvGrpSpPr>
          <p:cNvPr id="245" name="Google Shape;245;g28328f9f253_1_98"/>
          <p:cNvGrpSpPr/>
          <p:nvPr/>
        </p:nvGrpSpPr>
        <p:grpSpPr>
          <a:xfrm>
            <a:off x="9456236" y="112709"/>
            <a:ext cx="2300470" cy="960570"/>
            <a:chOff x="8572500" y="-1128975"/>
            <a:chExt cx="2516100" cy="985200"/>
          </a:xfrm>
        </p:grpSpPr>
        <p:sp>
          <p:nvSpPr>
            <p:cNvPr id="246" name="Google Shape;246;g28328f9f253_1_98">
              <a:hlinkClick r:id="rId6"/>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7" name="Google Shape;247;g28328f9f253_1_98">
              <a:hlinkClick r:id="rId7"/>
            </p:cNvPr>
            <p:cNvPicPr preferRelativeResize="0"/>
            <p:nvPr/>
          </p:nvPicPr>
          <p:blipFill rotWithShape="1">
            <a:blip r:embed="rId8">
              <a:alphaModFix/>
            </a:blip>
            <a:srcRect b="0" l="0" r="0" t="0"/>
            <a:stretch/>
          </p:blipFill>
          <p:spPr>
            <a:xfrm>
              <a:off x="8653725" y="-995425"/>
              <a:ext cx="731700" cy="731700"/>
            </a:xfrm>
            <a:prstGeom prst="rect">
              <a:avLst/>
            </a:prstGeom>
            <a:noFill/>
            <a:ln>
              <a:noFill/>
            </a:ln>
          </p:spPr>
        </p:pic>
        <p:sp>
          <p:nvSpPr>
            <p:cNvPr id="248" name="Google Shape;248;g28328f9f253_1_98">
              <a:hlinkClick r:id="rId9"/>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10"/>
                </a:rPr>
                <a:t>Tutorial</a:t>
              </a:r>
              <a:endParaRPr b="1" i="0" sz="2800" u="none" cap="none" strike="noStrike">
                <a:solidFill>
                  <a:schemeClr val="dk1"/>
                </a:solidFill>
                <a:latin typeface="Arial"/>
                <a:ea typeface="Arial"/>
                <a:cs typeface="Arial"/>
                <a:sym typeface="Arial"/>
              </a:endParaRPr>
            </a:p>
          </p:txBody>
        </p:sp>
      </p:grpSp>
      <p:sp>
        <p:nvSpPr>
          <p:cNvPr id="249" name="Google Shape;249;g28328f9f253_1_98"/>
          <p:cNvSpPr txBox="1"/>
          <p:nvPr/>
        </p:nvSpPr>
        <p:spPr>
          <a:xfrm>
            <a:off x="6185900" y="5318375"/>
            <a:ext cx="58791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Loading GitHub Codespace can take from 1 to 5 minutes</a:t>
            </a:r>
            <a:endParaRPr b="0" i="0" sz="2800" u="none" cap="none" strike="noStrike">
              <a:solidFill>
                <a:schemeClr val="dk1"/>
              </a:solidFill>
              <a:latin typeface="Arial"/>
              <a:ea typeface="Arial"/>
              <a:cs typeface="Arial"/>
              <a:sym typeface="Arial"/>
            </a:endParaRPr>
          </a:p>
        </p:txBody>
      </p:sp>
      <p:sp>
        <p:nvSpPr>
          <p:cNvPr id="250" name="Google Shape;250;g28328f9f253_1_98"/>
          <p:cNvSpPr txBox="1"/>
          <p:nvPr>
            <p:ph type="title"/>
          </p:nvPr>
        </p:nvSpPr>
        <p:spPr>
          <a:xfrm>
            <a:off x="228600" y="-68600"/>
            <a:ext cx="87078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a:t>Creating the GitHub Codespace</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eadf354824_0_30"/>
          <p:cNvSpPr txBox="1"/>
          <p:nvPr>
            <p:ph type="title"/>
          </p:nvPr>
        </p:nvSpPr>
        <p:spPr>
          <a:xfrm>
            <a:off x="457200" y="7600"/>
            <a:ext cx="109581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b="1" lang="en-US"/>
              <a:t>Tutorial Session III Goals</a:t>
            </a:r>
            <a:endParaRPr b="1"/>
          </a:p>
        </p:txBody>
      </p:sp>
      <p:sp>
        <p:nvSpPr>
          <p:cNvPr id="256" name="Google Shape;256;g2eadf354824_0_30"/>
          <p:cNvSpPr txBox="1"/>
          <p:nvPr/>
        </p:nvSpPr>
        <p:spPr>
          <a:xfrm>
            <a:off x="457200" y="1358150"/>
            <a:ext cx="11299500" cy="960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chemeClr val="dk1"/>
              </a:buClr>
              <a:buSzPts val="1100"/>
              <a:buFont typeface="Arial"/>
              <a:buNone/>
            </a:pPr>
            <a:r>
              <a:rPr b="0" i="0" lang="en-US" sz="2800" u="none" cap="none" strike="noStrike">
                <a:solidFill>
                  <a:schemeClr val="dk1"/>
                </a:solidFill>
                <a:latin typeface="Calibri"/>
                <a:ea typeface="Calibri"/>
                <a:cs typeface="Calibri"/>
                <a:sym typeface="Calibri"/>
              </a:rPr>
              <a:t>This tutorial demonstrates end-to-end analysis of scientific data through NSDF services</a:t>
            </a:r>
            <a:endParaRPr b="0" i="0" sz="2800" u="none" cap="none" strike="noStrike">
              <a:solidFill>
                <a:srgbClr val="000000"/>
              </a:solidFill>
              <a:latin typeface="Calibri"/>
              <a:ea typeface="Calibri"/>
              <a:cs typeface="Calibri"/>
              <a:sym typeface="Calibri"/>
            </a:endParaRPr>
          </a:p>
        </p:txBody>
      </p:sp>
      <p:sp>
        <p:nvSpPr>
          <p:cNvPr id="257" name="Google Shape;257;g2eadf354824_0_30"/>
          <p:cNvSpPr txBox="1"/>
          <p:nvPr>
            <p:ph idx="12" type="sldNum"/>
          </p:nvPr>
        </p:nvSpPr>
        <p:spPr>
          <a:xfrm>
            <a:off x="11415395" y="6254097"/>
            <a:ext cx="731700" cy="525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fld id="{00000000-1234-1234-1234-123412341234}" type="slidenum">
              <a:rPr lang="en-US"/>
              <a:t>‹#›</a:t>
            </a:fld>
            <a:endParaRPr/>
          </a:p>
        </p:txBody>
      </p:sp>
      <p:sp>
        <p:nvSpPr>
          <p:cNvPr id="258" name="Google Shape;258;g2eadf354824_0_30"/>
          <p:cNvSpPr/>
          <p:nvPr/>
        </p:nvSpPr>
        <p:spPr>
          <a:xfrm>
            <a:off x="2246950" y="2333375"/>
            <a:ext cx="9658200" cy="1169400"/>
          </a:xfrm>
          <a:prstGeom prst="homePlate">
            <a:avLst>
              <a:gd fmla="val 50000" name="adj"/>
            </a:avLst>
          </a:prstGeom>
          <a:solidFill>
            <a:srgbClr val="D0E0E3"/>
          </a:solidFill>
          <a:ln>
            <a:noFill/>
          </a:ln>
        </p:spPr>
        <p:txBody>
          <a:bodyPr anchorCtr="0" anchor="ctr" bIns="91425" lIns="91425" spcFirstLastPara="1" rIns="91425" wrap="square" tIns="91425">
            <a:noAutofit/>
          </a:bodyPr>
          <a:lstStyle/>
          <a:p>
            <a:pPr indent="0" lvl="0" marL="0" marR="0" rtl="0" algn="l">
              <a:lnSpc>
                <a:spcPct val="115000"/>
              </a:lnSpc>
              <a:spcBef>
                <a:spcPts val="1200"/>
              </a:spcBef>
              <a:spcAft>
                <a:spcPts val="1200"/>
              </a:spcAft>
              <a:buClr>
                <a:srgbClr val="000000"/>
              </a:buClr>
              <a:buSzPts val="2300"/>
              <a:buFont typeface="Arial"/>
              <a:buNone/>
            </a:pPr>
            <a:r>
              <a:rPr b="1" lang="en-US" sz="2300">
                <a:solidFill>
                  <a:schemeClr val="dk1"/>
                </a:solidFill>
                <a:latin typeface="Calibri"/>
                <a:ea typeface="Calibri"/>
                <a:cs typeface="Calibri"/>
                <a:sym typeface="Calibri"/>
              </a:rPr>
              <a:t>Access </a:t>
            </a:r>
            <a:r>
              <a:rPr b="1" lang="en-US" sz="2300">
                <a:solidFill>
                  <a:schemeClr val="dk1"/>
                </a:solidFill>
                <a:latin typeface="Calibri"/>
                <a:ea typeface="Calibri"/>
                <a:cs typeface="Calibri"/>
                <a:sym typeface="Calibri"/>
              </a:rPr>
              <a:t>publicly</a:t>
            </a:r>
            <a:r>
              <a:rPr b="1" lang="en-US" sz="2300">
                <a:solidFill>
                  <a:schemeClr val="dk1"/>
                </a:solidFill>
                <a:latin typeface="Calibri"/>
                <a:ea typeface="Calibri"/>
                <a:cs typeface="Calibri"/>
                <a:sym typeface="Calibri"/>
              </a:rPr>
              <a:t> available petascale datasets</a:t>
            </a:r>
            <a:endParaRPr b="0" i="0" sz="1200" u="none" cap="none" strike="noStrike">
              <a:solidFill>
                <a:schemeClr val="dk1"/>
              </a:solidFill>
              <a:latin typeface="Arial"/>
              <a:ea typeface="Arial"/>
              <a:cs typeface="Arial"/>
              <a:sym typeface="Arial"/>
            </a:endParaRPr>
          </a:p>
        </p:txBody>
      </p:sp>
      <p:sp>
        <p:nvSpPr>
          <p:cNvPr id="259" name="Google Shape;259;g2eadf354824_0_30"/>
          <p:cNvSpPr/>
          <p:nvPr/>
        </p:nvSpPr>
        <p:spPr>
          <a:xfrm>
            <a:off x="2246950" y="3585985"/>
            <a:ext cx="9658200" cy="1169400"/>
          </a:xfrm>
          <a:prstGeom prst="homePlate">
            <a:avLst>
              <a:gd fmla="val 50000" name="adj"/>
            </a:avLst>
          </a:prstGeom>
          <a:solidFill>
            <a:srgbClr val="A2C4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b="1" lang="en-US" sz="2300">
                <a:solidFill>
                  <a:schemeClr val="dk1"/>
                </a:solidFill>
                <a:latin typeface="Calibri"/>
                <a:ea typeface="Calibri"/>
                <a:cs typeface="Calibri"/>
                <a:sym typeface="Calibri"/>
              </a:rPr>
              <a:t>Treat the data as a NumPy array and perform statistical analysis</a:t>
            </a:r>
            <a:endParaRPr b="0" i="0" sz="2300" u="none" cap="none" strike="noStrike">
              <a:solidFill>
                <a:schemeClr val="dk1"/>
              </a:solidFill>
              <a:latin typeface="Calibri"/>
              <a:ea typeface="Calibri"/>
              <a:cs typeface="Calibri"/>
              <a:sym typeface="Calibri"/>
            </a:endParaRPr>
          </a:p>
        </p:txBody>
      </p:sp>
      <p:sp>
        <p:nvSpPr>
          <p:cNvPr id="260" name="Google Shape;260;g2eadf354824_0_30"/>
          <p:cNvSpPr/>
          <p:nvPr/>
        </p:nvSpPr>
        <p:spPr>
          <a:xfrm>
            <a:off x="2246950" y="4852275"/>
            <a:ext cx="9658200" cy="1169400"/>
          </a:xfrm>
          <a:prstGeom prst="homePlate">
            <a:avLst>
              <a:gd fmla="val 50000" name="adj"/>
            </a:avLst>
          </a:prstGeom>
          <a:solidFill>
            <a:srgbClr val="4581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rPr lang="en-US" sz="2300">
                <a:solidFill>
                  <a:schemeClr val="lt1"/>
                </a:solidFill>
                <a:latin typeface="Calibri"/>
                <a:ea typeface="Calibri"/>
                <a:cs typeface="Calibri"/>
                <a:sym typeface="Calibri"/>
              </a:rPr>
              <a:t>Store your data</a:t>
            </a:r>
            <a:r>
              <a:rPr b="0" i="0" lang="en-US" sz="2300" u="none" cap="none" strike="noStrike">
                <a:solidFill>
                  <a:schemeClr val="lt1"/>
                </a:solidFill>
                <a:latin typeface="Calibri"/>
                <a:ea typeface="Calibri"/>
                <a:cs typeface="Calibri"/>
                <a:sym typeface="Calibri"/>
              </a:rPr>
              <a:t> </a:t>
            </a:r>
            <a:r>
              <a:rPr lang="en-US" sz="2300">
                <a:solidFill>
                  <a:schemeClr val="lt1"/>
                </a:solidFill>
                <a:latin typeface="Calibri"/>
                <a:ea typeface="Calibri"/>
                <a:cs typeface="Calibri"/>
                <a:sym typeface="Calibri"/>
              </a:rPr>
              <a:t>for </a:t>
            </a:r>
            <a:r>
              <a:rPr b="0" i="0" lang="en-US" sz="2300" u="none" cap="none" strike="noStrike">
                <a:solidFill>
                  <a:schemeClr val="lt1"/>
                </a:solidFill>
                <a:latin typeface="Calibri"/>
                <a:ea typeface="Calibri"/>
                <a:cs typeface="Calibri"/>
                <a:sym typeface="Calibri"/>
              </a:rPr>
              <a:t>large-scale </a:t>
            </a:r>
            <a:r>
              <a:rPr b="1" i="0" lang="en-US" sz="2300" u="none" cap="none" strike="noStrike">
                <a:solidFill>
                  <a:schemeClr val="lt1"/>
                </a:solidFill>
                <a:latin typeface="Calibri"/>
                <a:ea typeface="Calibri"/>
                <a:cs typeface="Calibri"/>
                <a:sym typeface="Calibri"/>
              </a:rPr>
              <a:t>data access, visualization,</a:t>
            </a:r>
            <a:r>
              <a:rPr b="1" lang="en-US" sz="2300">
                <a:solidFill>
                  <a:schemeClr val="lt1"/>
                </a:solidFill>
                <a:latin typeface="Calibri"/>
                <a:ea typeface="Calibri"/>
                <a:cs typeface="Calibri"/>
                <a:sym typeface="Calibri"/>
              </a:rPr>
              <a:t> </a:t>
            </a:r>
            <a:r>
              <a:rPr b="1" i="0" lang="en-US" sz="2300" u="none" cap="none" strike="noStrike">
                <a:solidFill>
                  <a:schemeClr val="lt1"/>
                </a:solidFill>
                <a:latin typeface="Calibri"/>
                <a:ea typeface="Calibri"/>
                <a:cs typeface="Calibri"/>
                <a:sym typeface="Calibri"/>
              </a:rPr>
              <a:t>analysis, and sharing</a:t>
            </a:r>
            <a:endParaRPr b="0" i="0" sz="2300" u="none" cap="none" strike="noStrike">
              <a:solidFill>
                <a:schemeClr val="lt1"/>
              </a:solidFill>
              <a:latin typeface="Calibri"/>
              <a:ea typeface="Calibri"/>
              <a:cs typeface="Calibri"/>
              <a:sym typeface="Calibri"/>
            </a:endParaRPr>
          </a:p>
        </p:txBody>
      </p:sp>
      <p:sp>
        <p:nvSpPr>
          <p:cNvPr id="261" name="Google Shape;261;g2eadf354824_0_30"/>
          <p:cNvSpPr/>
          <p:nvPr/>
        </p:nvSpPr>
        <p:spPr>
          <a:xfrm>
            <a:off x="815800" y="2353225"/>
            <a:ext cx="1392600" cy="3668400"/>
          </a:xfrm>
          <a:prstGeom prst="rect">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FFFFFF"/>
                </a:solidFill>
                <a:latin typeface="Calibri"/>
                <a:ea typeface="Calibri"/>
                <a:cs typeface="Calibri"/>
                <a:sym typeface="Calibri"/>
              </a:rPr>
              <a:t>Tutorial</a:t>
            </a:r>
            <a:endParaRPr b="1" i="0" sz="2500" u="none" cap="none" strike="noStrike">
              <a:solidFill>
                <a:srgbClr val="FFFFFF"/>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FFFFFF"/>
                </a:solidFill>
                <a:latin typeface="Calibri"/>
                <a:ea typeface="Calibri"/>
                <a:cs typeface="Calibri"/>
                <a:sym typeface="Calibri"/>
              </a:rPr>
              <a:t>Goals</a:t>
            </a:r>
            <a:endParaRPr b="1" i="0" sz="2500" u="none" cap="none" strike="noStrike">
              <a:solidFill>
                <a:srgbClr val="FFFFFF"/>
              </a:solidFill>
              <a:latin typeface="Calibri"/>
              <a:ea typeface="Calibri"/>
              <a:cs typeface="Calibri"/>
              <a:sym typeface="Calibri"/>
            </a:endParaRPr>
          </a:p>
        </p:txBody>
      </p:sp>
      <p:grpSp>
        <p:nvGrpSpPr>
          <p:cNvPr id="262" name="Google Shape;262;g2eadf354824_0_30"/>
          <p:cNvGrpSpPr/>
          <p:nvPr/>
        </p:nvGrpSpPr>
        <p:grpSpPr>
          <a:xfrm>
            <a:off x="9456235" y="112709"/>
            <a:ext cx="2300470" cy="960570"/>
            <a:chOff x="8572500" y="-1128975"/>
            <a:chExt cx="2516100" cy="985200"/>
          </a:xfrm>
        </p:grpSpPr>
        <p:sp>
          <p:nvSpPr>
            <p:cNvPr id="263" name="Google Shape;263;g2eadf354824_0_30">
              <a:hlinkClick r:id="rId3"/>
            </p:cNvPr>
            <p:cNvSpPr/>
            <p:nvPr/>
          </p:nvSpPr>
          <p:spPr>
            <a:xfrm>
              <a:off x="8572500" y="-1128975"/>
              <a:ext cx="2516100" cy="9852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g2eadf354824_0_30">
              <a:hlinkClick r:id="rId4"/>
            </p:cNvPr>
            <p:cNvPicPr preferRelativeResize="0"/>
            <p:nvPr/>
          </p:nvPicPr>
          <p:blipFill rotWithShape="1">
            <a:blip r:embed="rId5">
              <a:alphaModFix/>
            </a:blip>
            <a:srcRect b="0" l="0" r="0" t="0"/>
            <a:stretch/>
          </p:blipFill>
          <p:spPr>
            <a:xfrm>
              <a:off x="8653725" y="-995425"/>
              <a:ext cx="731700" cy="731700"/>
            </a:xfrm>
            <a:prstGeom prst="rect">
              <a:avLst/>
            </a:prstGeom>
            <a:noFill/>
            <a:ln>
              <a:noFill/>
            </a:ln>
          </p:spPr>
        </p:pic>
        <p:sp>
          <p:nvSpPr>
            <p:cNvPr id="265" name="Google Shape;265;g2eadf354824_0_30">
              <a:hlinkClick r:id="rId6"/>
            </p:cNvPr>
            <p:cNvSpPr txBox="1"/>
            <p:nvPr/>
          </p:nvSpPr>
          <p:spPr>
            <a:xfrm>
              <a:off x="9250300" y="-937375"/>
              <a:ext cx="1707300" cy="6315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2800"/>
                <a:buFont typeface="Arial"/>
                <a:buNone/>
              </a:pPr>
              <a:r>
                <a:rPr b="1" i="0" lang="en-US" sz="2800" u="sng" cap="none" strike="noStrike">
                  <a:solidFill>
                    <a:schemeClr val="hlink"/>
                  </a:solidFill>
                  <a:latin typeface="Arial"/>
                  <a:ea typeface="Arial"/>
                  <a:cs typeface="Arial"/>
                  <a:sym typeface="Arial"/>
                  <a:hlinkClick r:id="rId7"/>
                </a:rPr>
                <a:t>Tutorial</a:t>
              </a:r>
              <a:endParaRPr b="1" i="0" sz="2800" u="none" cap="none" strike="noStrike">
                <a:solidFill>
                  <a:schemeClr val="dk1"/>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74026a700a_0_8"/>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Session III: Petascale Data</a:t>
            </a:r>
            <a:endParaRPr/>
          </a:p>
        </p:txBody>
      </p:sp>
      <p:sp>
        <p:nvSpPr>
          <p:cNvPr id="271" name="Google Shape;271;g274026a700a_0_8"/>
          <p:cNvSpPr txBox="1"/>
          <p:nvPr>
            <p:ph idx="1" type="body"/>
          </p:nvPr>
        </p:nvSpPr>
        <p:spPr>
          <a:xfrm>
            <a:off x="838200" y="144026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NASA makes big datasets available</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What does it mean to get to that data?</a:t>
            </a:r>
            <a:endParaRPr/>
          </a:p>
          <a:p>
            <a:pPr indent="0" lvl="0" marL="0" rtl="0" algn="l">
              <a:spcBef>
                <a:spcPts val="1000"/>
              </a:spcBef>
              <a:spcAft>
                <a:spcPts val="0"/>
              </a:spcAft>
              <a:buNone/>
            </a:pPr>
            <a:r>
              <a:rPr lang="en-US"/>
              <a:t>What do you have to do to see it</a:t>
            </a:r>
            <a:endParaRPr/>
          </a:p>
          <a:p>
            <a:pPr indent="0" lvl="0" marL="0" rtl="0" algn="l">
              <a:spcBef>
                <a:spcPts val="1000"/>
              </a:spcBef>
              <a:spcAft>
                <a:spcPts val="0"/>
              </a:spcAft>
              <a:buNone/>
            </a:pPr>
            <a:r>
              <a:rPr lang="en-US"/>
              <a:t>As a domain expert, such as a climate scientist, geographer?</a:t>
            </a:r>
            <a:endParaRPr/>
          </a:p>
          <a:p>
            <a:pPr indent="0" lvl="0" marL="0" rtl="0" algn="l">
              <a:spcBef>
                <a:spcPts val="1000"/>
              </a:spcBef>
              <a:spcAft>
                <a:spcPts val="0"/>
              </a:spcAft>
              <a:buNone/>
            </a:pPr>
            <a:r>
              <a:rPr lang="en-US"/>
              <a:t>As a visualization expert?</a:t>
            </a:r>
            <a:endParaRPr/>
          </a:p>
          <a:p>
            <a:pPr indent="0" lvl="0" marL="0" rtl="0" algn="l">
              <a:spcBef>
                <a:spcPts val="1000"/>
              </a:spcBef>
              <a:spcAft>
                <a:spcPts val="0"/>
              </a:spcAft>
              <a:buNone/>
            </a:pPr>
            <a:r>
              <a:rPr lang="en-US"/>
              <a:t>As a student?</a:t>
            </a:r>
            <a:endParaRPr/>
          </a:p>
          <a:p>
            <a:pPr indent="0" lvl="0" marL="0" rtl="0" algn="l">
              <a:spcBef>
                <a:spcPts val="1000"/>
              </a:spcBef>
              <a:spcAft>
                <a:spcPts val="0"/>
              </a:spcAft>
              <a:buNone/>
            </a:pPr>
            <a:r>
              <a:rPr lang="en-US"/>
              <a:t> </a:t>
            </a:r>
            <a:endParaRPr/>
          </a:p>
        </p:txBody>
      </p:sp>
      <p:sp>
        <p:nvSpPr>
          <p:cNvPr id="272" name="Google Shape;272;g274026a700a_0_8"/>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grpSp>
        <p:nvGrpSpPr>
          <p:cNvPr id="273" name="Google Shape;273;g274026a700a_0_8"/>
          <p:cNvGrpSpPr/>
          <p:nvPr/>
        </p:nvGrpSpPr>
        <p:grpSpPr>
          <a:xfrm>
            <a:off x="11205737" y="125501"/>
            <a:ext cx="805373" cy="589808"/>
            <a:chOff x="10589928" y="94012"/>
            <a:chExt cx="1166700" cy="960600"/>
          </a:xfrm>
        </p:grpSpPr>
        <p:sp>
          <p:nvSpPr>
            <p:cNvPr id="274" name="Google Shape;274;g274026a700a_0_8">
              <a:hlinkClick r:id="rId3"/>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g274026a700a_0_8"/>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2eadf354824_0_259"/>
          <p:cNvSpPr txBox="1"/>
          <p:nvPr>
            <p:ph type="title"/>
          </p:nvPr>
        </p:nvSpPr>
        <p:spPr>
          <a:xfrm>
            <a:off x="5334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3800"/>
              <a:t>NASA Scientists and Experts in Vis and Climate</a:t>
            </a:r>
            <a:endParaRPr sz="3800"/>
          </a:p>
        </p:txBody>
      </p:sp>
      <p:sp>
        <p:nvSpPr>
          <p:cNvPr id="281" name="Google Shape;281;g2eadf354824_0_259"/>
          <p:cNvSpPr txBox="1"/>
          <p:nvPr>
            <p:ph idx="1" type="body"/>
          </p:nvPr>
        </p:nvSpPr>
        <p:spPr>
          <a:xfrm>
            <a:off x="838200" y="1440267"/>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0"/>
              </a:spcAft>
              <a:buNone/>
            </a:pPr>
            <a:r>
              <a:t/>
            </a:r>
            <a:endParaRPr/>
          </a:p>
        </p:txBody>
      </p:sp>
      <p:sp>
        <p:nvSpPr>
          <p:cNvPr id="282" name="Google Shape;282;g2eadf354824_0_259"/>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
        <p:nvSpPr>
          <p:cNvPr id="283" name="Google Shape;283;g2eadf354824_0_259"/>
          <p:cNvSpPr txBox="1"/>
          <p:nvPr/>
        </p:nvSpPr>
        <p:spPr>
          <a:xfrm>
            <a:off x="8589175" y="1124075"/>
            <a:ext cx="3257100" cy="50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rPr>
              <a:t>Difficulty accessing the full data</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Limitations in computational power</a:t>
            </a:r>
            <a:endParaRPr sz="2800">
              <a:solidFill>
                <a:schemeClr val="dk1"/>
              </a:solidFill>
            </a:endParaRPr>
          </a:p>
          <a:p>
            <a:pPr indent="0" lvl="0" marL="0" rtl="0" algn="l">
              <a:spcBef>
                <a:spcPts val="0"/>
              </a:spcBef>
              <a:spcAft>
                <a:spcPts val="0"/>
              </a:spcAft>
              <a:buNone/>
            </a:pPr>
            <a:r>
              <a:t/>
            </a:r>
            <a:endParaRPr sz="2800">
              <a:solidFill>
                <a:schemeClr val="dk1"/>
              </a:solidFill>
            </a:endParaRPr>
          </a:p>
          <a:p>
            <a:pPr indent="0" lvl="0" marL="0" rtl="0" algn="l">
              <a:spcBef>
                <a:spcPts val="0"/>
              </a:spcBef>
              <a:spcAft>
                <a:spcPts val="0"/>
              </a:spcAft>
              <a:buNone/>
            </a:pPr>
            <a:r>
              <a:rPr lang="en-US" sz="2800">
                <a:solidFill>
                  <a:schemeClr val="dk1"/>
                </a:solidFill>
              </a:rPr>
              <a:t>Need real-time processing capabilities</a:t>
            </a:r>
            <a:endParaRPr sz="2800">
              <a:solidFill>
                <a:schemeClr val="dk1"/>
              </a:solidFill>
            </a:endParaRPr>
          </a:p>
        </p:txBody>
      </p:sp>
      <p:sp>
        <p:nvSpPr>
          <p:cNvPr id="284" name="Google Shape;284;g2eadf354824_0_259"/>
          <p:cNvSpPr txBox="1"/>
          <p:nvPr/>
        </p:nvSpPr>
        <p:spPr>
          <a:xfrm>
            <a:off x="1262000" y="5876000"/>
            <a:ext cx="6490500" cy="35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US" sz="1200">
                <a:solidFill>
                  <a:schemeClr val="dk1"/>
                </a:solidFill>
              </a:rPr>
              <a:t>Images/Video Copyright NASA and Nina McCurdy, used with permission.</a:t>
            </a:r>
            <a:endParaRPr sz="2800">
              <a:solidFill>
                <a:schemeClr val="dk1"/>
              </a:solidFill>
            </a:endParaRPr>
          </a:p>
        </p:txBody>
      </p:sp>
      <p:pic>
        <p:nvPicPr>
          <p:cNvPr id="285" name="Google Shape;285;g2eadf354824_0_259" title="Nina_Animation.mp4">
            <a:hlinkClick r:id="rId3"/>
          </p:cNvPr>
          <p:cNvPicPr preferRelativeResize="0"/>
          <p:nvPr/>
        </p:nvPicPr>
        <p:blipFill>
          <a:blip r:embed="rId4">
            <a:alphaModFix/>
          </a:blip>
          <a:stretch>
            <a:fillRect/>
          </a:stretch>
        </p:blipFill>
        <p:spPr>
          <a:xfrm>
            <a:off x="838199" y="1124075"/>
            <a:ext cx="7475107" cy="4736701"/>
          </a:xfrm>
          <a:prstGeom prst="rect">
            <a:avLst/>
          </a:prstGeom>
          <a:noFill/>
          <a:ln>
            <a:noFill/>
          </a:ln>
        </p:spPr>
      </p:pic>
      <p:grpSp>
        <p:nvGrpSpPr>
          <p:cNvPr id="286" name="Google Shape;286;g2eadf354824_0_259"/>
          <p:cNvGrpSpPr/>
          <p:nvPr/>
        </p:nvGrpSpPr>
        <p:grpSpPr>
          <a:xfrm>
            <a:off x="11205737" y="125501"/>
            <a:ext cx="805373" cy="589808"/>
            <a:chOff x="10589928" y="94012"/>
            <a:chExt cx="1166700" cy="960600"/>
          </a:xfrm>
        </p:grpSpPr>
        <p:sp>
          <p:nvSpPr>
            <p:cNvPr id="287" name="Google Shape;287;g2eadf354824_0_259">
              <a:hlinkClick r:id="rId5"/>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g2eadf354824_0_259"/>
            <p:cNvPicPr preferRelativeResize="0"/>
            <p:nvPr/>
          </p:nvPicPr>
          <p:blipFill>
            <a:blip r:embed="rId6">
              <a:alphaModFix/>
            </a:blip>
            <a:stretch>
              <a:fillRect/>
            </a:stretch>
          </p:blipFill>
          <p:spPr>
            <a:xfrm>
              <a:off x="10659190" y="120038"/>
              <a:ext cx="1028176" cy="90854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eadf354824_0_12"/>
          <p:cNvSpPr txBox="1"/>
          <p:nvPr>
            <p:ph type="title"/>
          </p:nvPr>
        </p:nvSpPr>
        <p:spPr>
          <a:xfrm>
            <a:off x="838200" y="7612"/>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Publicly</a:t>
            </a:r>
            <a:r>
              <a:rPr lang="en-US"/>
              <a:t> available NASA Datasets</a:t>
            </a:r>
            <a:endParaRPr/>
          </a:p>
        </p:txBody>
      </p:sp>
      <p:sp>
        <p:nvSpPr>
          <p:cNvPr id="294" name="Google Shape;294;g2eadf354824_0_12"/>
          <p:cNvSpPr txBox="1"/>
          <p:nvPr>
            <p:ph idx="1" type="body"/>
          </p:nvPr>
        </p:nvSpPr>
        <p:spPr>
          <a:xfrm>
            <a:off x="838200" y="1209442"/>
            <a:ext cx="10515600" cy="4736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3300"/>
              <a:t>Datasets :</a:t>
            </a:r>
            <a:endParaRPr b="1" sz="3300"/>
          </a:p>
          <a:p>
            <a:pPr indent="0" lvl="0" marL="0" rtl="0" algn="l">
              <a:spcBef>
                <a:spcPts val="1000"/>
              </a:spcBef>
              <a:spcAft>
                <a:spcPts val="0"/>
              </a:spcAft>
              <a:buNone/>
            </a:pPr>
            <a:r>
              <a:t/>
            </a:r>
            <a:endParaRPr b="1" sz="3300"/>
          </a:p>
          <a:p>
            <a:pPr indent="0" lvl="0" marL="457200" rtl="0" algn="l">
              <a:lnSpc>
                <a:spcPct val="100000"/>
              </a:lnSpc>
              <a:spcBef>
                <a:spcPts val="0"/>
              </a:spcBef>
              <a:spcAft>
                <a:spcPts val="0"/>
              </a:spcAft>
              <a:buNone/>
            </a:pPr>
            <a:r>
              <a:rPr lang="en-US" sz="3000"/>
              <a:t>NASA 1.8 PB DYAMOND dataset</a:t>
            </a:r>
            <a:r>
              <a:rPr baseline="30000" lang="en-US" sz="3000"/>
              <a:t>1</a:t>
            </a:r>
            <a:r>
              <a:rPr lang="en-US" sz="3000"/>
              <a:t>: </a:t>
            </a:r>
            <a:endParaRPr sz="3000"/>
          </a:p>
          <a:p>
            <a:pPr indent="0" lvl="0" marL="914400" rtl="0" algn="l">
              <a:lnSpc>
                <a:spcPct val="100000"/>
              </a:lnSpc>
              <a:spcBef>
                <a:spcPts val="0"/>
              </a:spcBef>
              <a:spcAft>
                <a:spcPts val="0"/>
              </a:spcAft>
              <a:buNone/>
            </a:pPr>
            <a:r>
              <a:rPr lang="en-US" sz="3000"/>
              <a:t>a global atmospheric model and a global ocean model</a:t>
            </a:r>
            <a:endParaRPr sz="3000"/>
          </a:p>
          <a:p>
            <a:pPr indent="0" lvl="0" marL="457200" rtl="0" algn="l">
              <a:lnSpc>
                <a:spcPct val="100000"/>
              </a:lnSpc>
              <a:spcBef>
                <a:spcPts val="0"/>
              </a:spcBef>
              <a:spcAft>
                <a:spcPts val="0"/>
              </a:spcAft>
              <a:buNone/>
            </a:pPr>
            <a:r>
              <a:t/>
            </a:r>
            <a:endParaRPr sz="3000"/>
          </a:p>
          <a:p>
            <a:pPr indent="0" lvl="0" marL="457200" rtl="0" algn="l">
              <a:lnSpc>
                <a:spcPct val="100000"/>
              </a:lnSpc>
              <a:spcBef>
                <a:spcPts val="0"/>
              </a:spcBef>
              <a:spcAft>
                <a:spcPts val="0"/>
              </a:spcAft>
              <a:buClr>
                <a:schemeClr val="dk1"/>
              </a:buClr>
              <a:buSzPts val="1100"/>
              <a:buFont typeface="Arial"/>
              <a:buNone/>
            </a:pPr>
            <a:r>
              <a:rPr lang="en-US" sz="3000"/>
              <a:t>LLC4320 2.8 PB Ocean dataset</a:t>
            </a:r>
            <a:r>
              <a:rPr baseline="30000" lang="en-US" sz="3000"/>
              <a:t>2</a:t>
            </a:r>
            <a:endParaRPr baseline="30000" sz="3000"/>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295" name="Google Shape;295;g2eadf354824_0_12"/>
          <p:cNvSpPr txBox="1"/>
          <p:nvPr>
            <p:ph idx="12" type="sldNum"/>
          </p:nvPr>
        </p:nvSpPr>
        <p:spPr>
          <a:xfrm>
            <a:off x="11415395" y="6254097"/>
            <a:ext cx="7317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fld id="{00000000-1234-1234-1234-123412341234}" type="slidenum">
              <a:rPr lang="en-US"/>
              <a:t>‹#›</a:t>
            </a:fld>
            <a:endParaRPr/>
          </a:p>
        </p:txBody>
      </p:sp>
      <p:sp>
        <p:nvSpPr>
          <p:cNvPr id="296" name="Google Shape;296;g2eadf354824_0_12"/>
          <p:cNvSpPr txBox="1"/>
          <p:nvPr/>
        </p:nvSpPr>
        <p:spPr>
          <a:xfrm>
            <a:off x="356800" y="5015325"/>
            <a:ext cx="110586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0"/>
              </a:spcBef>
              <a:spcAft>
                <a:spcPts val="0"/>
              </a:spcAft>
              <a:buClr>
                <a:schemeClr val="dk1"/>
              </a:buClr>
              <a:buSzPts val="1100"/>
              <a:buAutoNum type="arabicParenR"/>
            </a:pPr>
            <a:r>
              <a:rPr lang="en-US" sz="1100">
                <a:solidFill>
                  <a:schemeClr val="dk1"/>
                </a:solidFill>
              </a:rPr>
              <a:t>https://gmao.gsfc.nasa.gov/global_mesoscale/dyamond_phaseII/data_access/</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arenR"/>
            </a:pPr>
            <a:r>
              <a:rPr lang="en-US" sz="1100">
                <a:solidFill>
                  <a:schemeClr val="dk1"/>
                </a:solidFill>
              </a:rPr>
              <a:t>https://www.ecco-group.org/data.html</a:t>
            </a:r>
            <a:endParaRPr sz="1100">
              <a:solidFill>
                <a:schemeClr val="dk1"/>
              </a:solidFill>
            </a:endParaRPr>
          </a:p>
        </p:txBody>
      </p:sp>
      <p:sp>
        <p:nvSpPr>
          <p:cNvPr id="297" name="Google Shape;297;g2eadf354824_0_12"/>
          <p:cNvSpPr txBox="1"/>
          <p:nvPr/>
        </p:nvSpPr>
        <p:spPr>
          <a:xfrm>
            <a:off x="2565225" y="-1873475"/>
            <a:ext cx="830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endParaRPr>
          </a:p>
        </p:txBody>
      </p:sp>
      <p:grpSp>
        <p:nvGrpSpPr>
          <p:cNvPr id="298" name="Google Shape;298;g2eadf354824_0_12"/>
          <p:cNvGrpSpPr/>
          <p:nvPr/>
        </p:nvGrpSpPr>
        <p:grpSpPr>
          <a:xfrm>
            <a:off x="11205737" y="125501"/>
            <a:ext cx="805373" cy="589808"/>
            <a:chOff x="10589928" y="94012"/>
            <a:chExt cx="1166700" cy="960600"/>
          </a:xfrm>
        </p:grpSpPr>
        <p:sp>
          <p:nvSpPr>
            <p:cNvPr id="299" name="Google Shape;299;g2eadf354824_0_12">
              <a:hlinkClick r:id="rId3"/>
            </p:cNvPr>
            <p:cNvSpPr/>
            <p:nvPr/>
          </p:nvSpPr>
          <p:spPr>
            <a:xfrm>
              <a:off x="10589928" y="94012"/>
              <a:ext cx="1166700" cy="960600"/>
            </a:xfrm>
            <a:prstGeom prst="roundRect">
              <a:avLst>
                <a:gd fmla="val 16667" name="adj"/>
              </a:avLst>
            </a:prstGeom>
            <a:solidFill>
              <a:srgbClr val="5AA2AE"/>
            </a:solidFill>
            <a:ln cap="flat" cmpd="sng" w="9525">
              <a:solidFill>
                <a:srgbClr val="24285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0" name="Google Shape;300;g2eadf354824_0_12"/>
            <p:cNvPicPr preferRelativeResize="0"/>
            <p:nvPr/>
          </p:nvPicPr>
          <p:blipFill>
            <a:blip r:embed="rId4">
              <a:alphaModFix/>
            </a:blip>
            <a:stretch>
              <a:fillRect/>
            </a:stretch>
          </p:blipFill>
          <p:spPr>
            <a:xfrm>
              <a:off x="10659190" y="120038"/>
              <a:ext cx="1028176" cy="908549"/>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2021-10-26T17:06:07Z</dcterms:created>
  <dc:creator>Nathan</dc:creator>
</cp:coreProperties>
</file>